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02" autoAdjust="0"/>
  </p:normalViewPr>
  <p:slideViewPr>
    <p:cSldViewPr>
      <p:cViewPr varScale="1">
        <p:scale>
          <a:sx n="99" d="100"/>
          <a:sy n="99" d="100"/>
        </p:scale>
        <p:origin x="-13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88930-C15F-4B73-9515-42FF1A559E14}" type="datetimeFigureOut">
              <a:rPr lang="en-US" smtClean="0"/>
              <a:t>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0DE52-A0DF-4388-A257-A91FFC7452D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uffpost.com/entry/the-power-of-writing-down_b_1200234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orbes.com/sites/zackomalleygreenburg/2019/06/03/jay-z-billionaire-worth/"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tchfork.com/thepitch/every-corporate-deal-that-brought-jay-z-closer-to-becoming-raps-first-billionai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b="1" dirty="0" smtClean="0"/>
              <a:t>Instruction:</a:t>
            </a:r>
            <a:r>
              <a:rPr lang="en-US" b="1" baseline="0" dirty="0" smtClean="0"/>
              <a:t> </a:t>
            </a:r>
            <a:r>
              <a:rPr lang="en-US" sz="1200" b="0" i="0" u="none" strike="noStrike" kern="1200" dirty="0" smtClean="0">
                <a:solidFill>
                  <a:schemeClr val="tx1"/>
                </a:solidFill>
                <a:latin typeface="+mn-lt"/>
                <a:ea typeface="+mn-ea"/>
                <a:cs typeface="+mn-cs"/>
              </a:rPr>
              <a:t>Monopoly is the game of life. Monopoly is a strategic game of acquisition that helps you understand the fundamentals of investing in real estate. Why is this important? According to </a:t>
            </a:r>
            <a:r>
              <a:rPr lang="en-US" sz="1200" b="1" i="0" u="none" strike="noStrike" kern="1200" dirty="0" smtClean="0">
                <a:solidFill>
                  <a:schemeClr val="tx1"/>
                </a:solidFill>
                <a:latin typeface="+mn-lt"/>
                <a:ea typeface="+mn-ea"/>
                <a:cs typeface="+mn-cs"/>
              </a:rPr>
              <a:t>TheCollegeInvestor.com,</a:t>
            </a:r>
            <a:r>
              <a:rPr lang="en-US" sz="1200" b="0" i="0" u="none" strike="noStrike" kern="1200" dirty="0" smtClean="0">
                <a:solidFill>
                  <a:schemeClr val="tx1"/>
                </a:solidFill>
                <a:latin typeface="+mn-lt"/>
                <a:ea typeface="+mn-ea"/>
                <a:cs typeface="+mn-cs"/>
              </a:rPr>
              <a:t> “90% of the world’s millionaires have been created by investing in real estate”. When thinking about your investment strategy, remember: people will always need and pay for:</a:t>
            </a:r>
          </a:p>
          <a:p>
            <a:pPr rtl="0"/>
            <a:endParaRPr lang="en-US" b="0" dirty="0" smtClean="0"/>
          </a:p>
          <a:p>
            <a:pPr rtl="0"/>
            <a:r>
              <a:rPr lang="en-US" sz="1200" b="0" i="0" u="none" strike="noStrike" kern="1200" dirty="0" smtClean="0">
                <a:solidFill>
                  <a:schemeClr val="tx1"/>
                </a:solidFill>
                <a:latin typeface="+mn-lt"/>
                <a:ea typeface="+mn-ea"/>
                <a:cs typeface="+mn-cs"/>
              </a:rPr>
              <a:t>1.       </a:t>
            </a:r>
            <a:r>
              <a:rPr lang="en-US" sz="1200" b="1" i="0" u="none" strike="noStrike" kern="1200" dirty="0" smtClean="0">
                <a:solidFill>
                  <a:schemeClr val="tx1"/>
                </a:solidFill>
                <a:latin typeface="+mn-lt"/>
                <a:ea typeface="+mn-ea"/>
                <a:cs typeface="+mn-cs"/>
              </a:rPr>
              <a:t>Somewhere to live</a:t>
            </a:r>
            <a:endParaRPr lang="en-US" b="0" dirty="0" smtClean="0"/>
          </a:p>
          <a:p>
            <a:pPr rtl="0"/>
            <a:r>
              <a:rPr lang="en-US" sz="1200" b="0" i="0" u="none" strike="noStrike" kern="1200" dirty="0" smtClean="0">
                <a:solidFill>
                  <a:schemeClr val="tx1"/>
                </a:solidFill>
                <a:latin typeface="+mn-lt"/>
                <a:ea typeface="+mn-ea"/>
                <a:cs typeface="+mn-cs"/>
              </a:rPr>
              <a:t>2.       </a:t>
            </a:r>
            <a:r>
              <a:rPr lang="en-US" sz="1200" b="1" i="0" u="none" strike="noStrike" kern="1200" dirty="0" smtClean="0">
                <a:solidFill>
                  <a:schemeClr val="tx1"/>
                </a:solidFill>
                <a:latin typeface="+mn-lt"/>
                <a:ea typeface="+mn-ea"/>
                <a:cs typeface="+mn-cs"/>
              </a:rPr>
              <a:t>Something to eat</a:t>
            </a:r>
            <a:endParaRPr lang="en-US" b="0" dirty="0" smtClean="0"/>
          </a:p>
          <a:p>
            <a:pPr rtl="0"/>
            <a:r>
              <a:rPr lang="en-US" sz="1200" b="0" i="0" u="none" strike="noStrike" kern="1200" dirty="0" smtClean="0">
                <a:solidFill>
                  <a:schemeClr val="tx1"/>
                </a:solidFill>
                <a:latin typeface="+mn-lt"/>
                <a:ea typeface="+mn-ea"/>
                <a:cs typeface="+mn-cs"/>
              </a:rPr>
              <a:t>3.       </a:t>
            </a:r>
            <a:r>
              <a:rPr lang="en-US" sz="1200" b="1" i="0" u="none" strike="noStrike" kern="1200" dirty="0" smtClean="0">
                <a:solidFill>
                  <a:schemeClr val="tx1"/>
                </a:solidFill>
                <a:latin typeface="+mn-lt"/>
                <a:ea typeface="+mn-ea"/>
                <a:cs typeface="+mn-cs"/>
              </a:rPr>
              <a:t>Something to wear</a:t>
            </a:r>
            <a:endParaRPr lang="en-US" b="0" dirty="0" smtClean="0"/>
          </a:p>
          <a:p>
            <a:r>
              <a:rPr lang="en-US" sz="1200" b="0" i="0" u="none" strike="noStrike" kern="1200" dirty="0" smtClean="0">
                <a:solidFill>
                  <a:schemeClr val="tx1"/>
                </a:solidFill>
                <a:latin typeface="+mn-lt"/>
                <a:ea typeface="+mn-ea"/>
                <a:cs typeface="+mn-cs"/>
              </a:rPr>
              <a:t>4.       and </a:t>
            </a:r>
            <a:r>
              <a:rPr lang="en-US" sz="1200" b="1" i="0" u="none" strike="noStrike" kern="1200" dirty="0" smtClean="0">
                <a:solidFill>
                  <a:schemeClr val="tx1"/>
                </a:solidFill>
                <a:latin typeface="+mn-lt"/>
                <a:ea typeface="+mn-ea"/>
                <a:cs typeface="+mn-cs"/>
              </a:rPr>
              <a:t>somewhere to die.</a:t>
            </a:r>
            <a:endParaRPr lang="en-US" dirty="0"/>
          </a:p>
        </p:txBody>
      </p:sp>
      <p:sp>
        <p:nvSpPr>
          <p:cNvPr id="4" name="Slide Number Placeholder 3"/>
          <p:cNvSpPr>
            <a:spLocks noGrp="1"/>
          </p:cNvSpPr>
          <p:nvPr>
            <p:ph type="sldNum" sz="quarter" idx="10"/>
          </p:nvPr>
        </p:nvSpPr>
        <p:spPr/>
        <p:txBody>
          <a:bodyPr/>
          <a:lstStyle/>
          <a:p>
            <a:fld id="{8F40DE52-A0DF-4388-A257-A91FFC7452D1}"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a:t>
            </a:r>
            <a:r>
              <a:rPr lang="en-US" b="1" baseline="0" dirty="0" smtClean="0"/>
              <a:t> </a:t>
            </a:r>
            <a:r>
              <a:rPr lang="en-US" sz="1200" b="0" i="0" u="none" strike="noStrike" kern="1200" dirty="0" smtClean="0">
                <a:solidFill>
                  <a:schemeClr val="tx1"/>
                </a:solidFill>
                <a:latin typeface="+mn-lt"/>
                <a:ea typeface="+mn-ea"/>
                <a:cs typeface="+mn-cs"/>
              </a:rPr>
              <a:t>Don’t raise your voice. Instead, improve your argument. This is the most effective way to communicate with proponents and opponents receiving your message. One must understand that communication is about frequency. If someone is not tuned in to what you are broadcasting, they will change your station or tune you out. Understand, not everyone will be receptive or is able to receive your message. If you are unable to reach people where they are, you may have to wait until their signal strengthens to engage with them. Otherwise, your energy and message will fall on deaf ears. </a:t>
            </a:r>
          </a:p>
          <a:p>
            <a:endParaRPr lang="en-US" sz="1200" b="0" i="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40DE52-A0DF-4388-A257-A91FFC7452D1}"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a:t>
            </a:r>
            <a:r>
              <a:rPr lang="en-US" b="1" baseline="0" dirty="0" smtClean="0"/>
              <a:t> </a:t>
            </a:r>
            <a:r>
              <a:rPr lang="en-US" sz="1200" b="0" i="0" u="none" strike="noStrike" kern="1200" dirty="0" smtClean="0">
                <a:solidFill>
                  <a:schemeClr val="tx1"/>
                </a:solidFill>
                <a:latin typeface="+mn-lt"/>
                <a:ea typeface="+mn-ea"/>
                <a:cs typeface="+mn-cs"/>
              </a:rPr>
              <a:t>Karma never forgets! For every action, there is a reaction! If you put in work, you will see an outcome. There are several sayings associated with the practice of karma. Yin and Yang is the concept of dualism that describes how contrary forces are interconnected. Karma can also be attributed to the law of attraction. Malicious intent will be met with relentless reciprocity. The good news for you, so will positive motives. Understand, people will rarely remember what you said, but they will always remember how you made them feel.</a:t>
            </a:r>
          </a:p>
          <a:p>
            <a:endParaRPr lang="en-US" sz="1200" b="0" i="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40DE52-A0DF-4388-A257-A91FFC7452D1}"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a:t>
            </a:r>
          </a:p>
          <a:p>
            <a:endParaRPr lang="en-US" dirty="0" smtClean="0"/>
          </a:p>
          <a:p>
            <a:r>
              <a:rPr lang="en-US" dirty="0" smtClean="0"/>
              <a:t>-Michael</a:t>
            </a:r>
            <a:r>
              <a:rPr lang="en-US" baseline="0" dirty="0" smtClean="0"/>
              <a:t> Scott McCain</a:t>
            </a:r>
            <a:endParaRPr lang="en-US" dirty="0"/>
          </a:p>
        </p:txBody>
      </p:sp>
      <p:sp>
        <p:nvSpPr>
          <p:cNvPr id="4" name="Slide Number Placeholder 3"/>
          <p:cNvSpPr>
            <a:spLocks noGrp="1"/>
          </p:cNvSpPr>
          <p:nvPr>
            <p:ph type="sldNum" sz="quarter" idx="10"/>
          </p:nvPr>
        </p:nvSpPr>
        <p:spPr/>
        <p:txBody>
          <a:bodyPr/>
          <a:lstStyle/>
          <a:p>
            <a:fld id="{8F40DE52-A0DF-4388-A257-A91FFC7452D1}"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 </a:t>
            </a:r>
            <a:r>
              <a:rPr lang="en-US" sz="1200" b="0" i="0" u="none" strike="noStrike" kern="1200" dirty="0" smtClean="0">
                <a:solidFill>
                  <a:schemeClr val="tx1"/>
                </a:solidFill>
                <a:latin typeface="+mn-lt"/>
                <a:ea typeface="+mn-ea"/>
                <a:cs typeface="+mn-cs"/>
              </a:rPr>
              <a:t>Jay </a:t>
            </a:r>
            <a:r>
              <a:rPr lang="en-US" sz="1200" b="0" i="0" u="none" strike="noStrike" kern="1200" dirty="0" err="1" smtClean="0">
                <a:solidFill>
                  <a:schemeClr val="tx1"/>
                </a:solidFill>
                <a:latin typeface="+mn-lt"/>
                <a:ea typeface="+mn-ea"/>
                <a:cs typeface="+mn-cs"/>
              </a:rPr>
              <a:t>Shetty</a:t>
            </a:r>
            <a:r>
              <a:rPr lang="en-US" sz="1200" b="0" i="0" u="none" strike="noStrike" kern="1200" dirty="0" smtClean="0">
                <a:solidFill>
                  <a:schemeClr val="tx1"/>
                </a:solidFill>
                <a:latin typeface="+mn-lt"/>
                <a:ea typeface="+mn-ea"/>
                <a:cs typeface="+mn-cs"/>
              </a:rPr>
              <a:t> once said  “winners focus on winning, losers focus on winners”. This statement rains true with regard to staying on course to achieve a goal. While others are focused on what kind of car you drive, how big your house is, what name brand you’re wearing, you will be focused on winning through purpose. </a:t>
            </a:r>
            <a:endParaRPr lang="en-US" dirty="0"/>
          </a:p>
        </p:txBody>
      </p:sp>
      <p:sp>
        <p:nvSpPr>
          <p:cNvPr id="4" name="Slide Number Placeholder 3"/>
          <p:cNvSpPr>
            <a:spLocks noGrp="1"/>
          </p:cNvSpPr>
          <p:nvPr>
            <p:ph type="sldNum" sz="quarter" idx="10"/>
          </p:nvPr>
        </p:nvSpPr>
        <p:spPr/>
        <p:txBody>
          <a:bodyPr/>
          <a:lstStyle/>
          <a:p>
            <a:fld id="{8F40DE52-A0DF-4388-A257-A91FFC7452D1}"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 </a:t>
            </a:r>
          </a:p>
          <a:p>
            <a:r>
              <a:rPr lang="en-US" sz="1200" b="0" i="0" u="none" strike="noStrike" kern="1200" dirty="0" smtClean="0">
                <a:solidFill>
                  <a:schemeClr val="tx1"/>
                </a:solidFill>
                <a:latin typeface="+mn-lt"/>
                <a:ea typeface="+mn-ea"/>
                <a:cs typeface="+mn-cs"/>
              </a:rPr>
              <a:t>Saving money is a concept that provides peace of mind. You can live the wildest, craziest, spontaneous life you want to, but you will always come back to make sure your bag is there. Lets keep it real. Nobody wants to work for the rest of their life. Nobody! So, in order to prevent that, you will either create an income stream that will retire you. Or, you will save enough to live comfortably on the money you’ve saved.   </a:t>
            </a:r>
          </a:p>
          <a:p>
            <a:endParaRPr lang="en-US" dirty="0" smtClean="0"/>
          </a:p>
          <a:p>
            <a:r>
              <a:rPr lang="en-US" sz="1200" b="1" i="0" u="none" strike="noStrike" kern="1200" dirty="0" smtClean="0">
                <a:solidFill>
                  <a:schemeClr val="tx1"/>
                </a:solidFill>
                <a:latin typeface="+mn-lt"/>
                <a:ea typeface="+mn-ea"/>
                <a:cs typeface="+mn-cs"/>
              </a:rPr>
              <a:t>Present a </a:t>
            </a:r>
            <a:r>
              <a:rPr lang="en-US" sz="1200" b="1" i="0" u="none" strike="noStrike" kern="1200" dirty="0" err="1" smtClean="0">
                <a:solidFill>
                  <a:schemeClr val="tx1"/>
                </a:solidFill>
                <a:latin typeface="+mn-lt"/>
                <a:ea typeface="+mn-ea"/>
                <a:cs typeface="+mn-cs"/>
              </a:rPr>
              <a:t>SWOT</a:t>
            </a:r>
            <a:r>
              <a:rPr lang="en-US" sz="1200" b="1" i="0" u="none" strike="noStrike" kern="1200" dirty="0" smtClean="0">
                <a:solidFill>
                  <a:schemeClr val="tx1"/>
                </a:solidFill>
                <a:latin typeface="+mn-lt"/>
                <a:ea typeface="+mn-ea"/>
                <a:cs typeface="+mn-cs"/>
              </a:rPr>
              <a:t> Analysis here: (Fill in for an investment vehicle identified in question 2 above)</a:t>
            </a:r>
            <a:endParaRPr lang="en-US" dirty="0"/>
          </a:p>
        </p:txBody>
      </p:sp>
      <p:sp>
        <p:nvSpPr>
          <p:cNvPr id="4" name="Slide Number Placeholder 3"/>
          <p:cNvSpPr>
            <a:spLocks noGrp="1"/>
          </p:cNvSpPr>
          <p:nvPr>
            <p:ph type="sldNum" sz="quarter" idx="10"/>
          </p:nvPr>
        </p:nvSpPr>
        <p:spPr/>
        <p:txBody>
          <a:bodyPr/>
          <a:lstStyle/>
          <a:p>
            <a:fld id="{8F40DE52-A0DF-4388-A257-A91FFC7452D1}"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a:t>
            </a:r>
            <a:r>
              <a:rPr lang="en-US" b="1" baseline="0" dirty="0" smtClean="0"/>
              <a:t> </a:t>
            </a:r>
            <a:r>
              <a:rPr lang="en-US" sz="1200" b="0" i="0" u="none" strike="noStrike" kern="1200" dirty="0" err="1" smtClean="0">
                <a:solidFill>
                  <a:schemeClr val="tx1"/>
                </a:solidFill>
                <a:latin typeface="+mn-lt"/>
                <a:ea typeface="+mn-ea"/>
                <a:cs typeface="+mn-cs"/>
              </a:rPr>
              <a:t>Billiinaire</a:t>
            </a:r>
            <a:r>
              <a:rPr lang="en-US" sz="1200" b="0" i="0" u="none" strike="noStrike" kern="1200" dirty="0" smtClean="0">
                <a:solidFill>
                  <a:schemeClr val="tx1"/>
                </a:solidFill>
                <a:latin typeface="+mn-lt"/>
                <a:ea typeface="+mn-ea"/>
                <a:cs typeface="+mn-cs"/>
              </a:rPr>
              <a:t> Dan </a:t>
            </a:r>
            <a:r>
              <a:rPr lang="en-US" sz="1200" b="0" i="0" u="none" strike="noStrike" kern="1200" dirty="0" err="1" smtClean="0">
                <a:solidFill>
                  <a:schemeClr val="tx1"/>
                </a:solidFill>
                <a:latin typeface="+mn-lt"/>
                <a:ea typeface="+mn-ea"/>
                <a:cs typeface="+mn-cs"/>
              </a:rPr>
              <a:t>Peña’s</a:t>
            </a:r>
            <a:r>
              <a:rPr lang="en-US" sz="1200" b="0" i="0" u="none" strike="noStrike" kern="1200" dirty="0" smtClean="0">
                <a:solidFill>
                  <a:schemeClr val="tx1"/>
                </a:solidFill>
                <a:latin typeface="+mn-lt"/>
                <a:ea typeface="+mn-ea"/>
                <a:cs typeface="+mn-cs"/>
              </a:rPr>
              <a:t> motto for success is “Dress British, think Yiddish.” Dan interpreted this to mean that you should dress for success while thinking strategically about your finances. In life, you teach people how to treat you. If your appearance signifies that you have respect for yourself, it will indicate to others that you require respect. If you look like shit, people will treat you like shit!</a:t>
            </a:r>
            <a:endParaRPr lang="en-US" dirty="0"/>
          </a:p>
        </p:txBody>
      </p:sp>
      <p:sp>
        <p:nvSpPr>
          <p:cNvPr id="4" name="Slide Number Placeholder 3"/>
          <p:cNvSpPr>
            <a:spLocks noGrp="1"/>
          </p:cNvSpPr>
          <p:nvPr>
            <p:ph type="sldNum" sz="quarter" idx="10"/>
          </p:nvPr>
        </p:nvSpPr>
        <p:spPr/>
        <p:txBody>
          <a:bodyPr/>
          <a:lstStyle/>
          <a:p>
            <a:fld id="{8F40DE52-A0DF-4388-A257-A91FFC7452D1}"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a:t>
            </a:r>
            <a:r>
              <a:rPr lang="en-US" b="1" baseline="0" dirty="0" smtClean="0"/>
              <a:t> </a:t>
            </a:r>
            <a:r>
              <a:rPr lang="en-US" sz="1200" b="0" i="0" u="none" strike="noStrike" kern="1200" dirty="0" smtClean="0">
                <a:solidFill>
                  <a:schemeClr val="tx1"/>
                </a:solidFill>
                <a:latin typeface="+mn-lt"/>
                <a:ea typeface="+mn-ea"/>
                <a:cs typeface="+mn-cs"/>
              </a:rPr>
              <a:t>Seeing your goals written down in your own handwriting has a powerful effect on the mind. Psychology Professor, Dr. Gail Matthews determined that people who write down their goals and dreams on a regular basis are 42% more likely to achieve them (Huffington Post, September 14, 2016). </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 Reference: </a:t>
            </a:r>
            <a:r>
              <a:rPr lang="en-US" sz="1200" b="0" i="0" u="sng" strike="noStrike" kern="1200" dirty="0" smtClean="0">
                <a:solidFill>
                  <a:schemeClr val="tx1"/>
                </a:solidFill>
                <a:latin typeface="+mn-lt"/>
                <a:ea typeface="+mn-ea"/>
                <a:cs typeface="+mn-cs"/>
                <a:hlinkClick r:id="rId3"/>
              </a:rPr>
              <a:t>https://www.huffpost.com/entry/the-power-of-writing-down_b_12002348</a:t>
            </a:r>
            <a:endParaRPr lang="en-US" dirty="0"/>
          </a:p>
        </p:txBody>
      </p:sp>
      <p:sp>
        <p:nvSpPr>
          <p:cNvPr id="4" name="Slide Number Placeholder 3"/>
          <p:cNvSpPr>
            <a:spLocks noGrp="1"/>
          </p:cNvSpPr>
          <p:nvPr>
            <p:ph type="sldNum" sz="quarter" idx="10"/>
          </p:nvPr>
        </p:nvSpPr>
        <p:spPr/>
        <p:txBody>
          <a:bodyPr/>
          <a:lstStyle/>
          <a:p>
            <a:fld id="{8F40DE52-A0DF-4388-A257-A91FFC7452D1}"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 </a:t>
            </a:r>
            <a:r>
              <a:rPr lang="en-US" sz="1200" b="0" i="0" u="none" strike="noStrike" kern="1200" dirty="0" smtClean="0">
                <a:solidFill>
                  <a:schemeClr val="tx1"/>
                </a:solidFill>
                <a:latin typeface="+mn-lt"/>
                <a:ea typeface="+mn-ea"/>
                <a:cs typeface="+mn-cs"/>
              </a:rPr>
              <a:t>Tyler Perry developed a friendship with Oprah Winfrey that is undeniable. Oprah Winfrey is the Godmother of Tyler Perry’s son, </a:t>
            </a:r>
            <a:r>
              <a:rPr lang="en-US" sz="1200" b="0" i="0" u="none" strike="noStrike" kern="1200" dirty="0" err="1" smtClean="0">
                <a:solidFill>
                  <a:schemeClr val="tx1"/>
                </a:solidFill>
                <a:latin typeface="+mn-lt"/>
                <a:ea typeface="+mn-ea"/>
                <a:cs typeface="+mn-cs"/>
              </a:rPr>
              <a:t>Amon</a:t>
            </a:r>
            <a:r>
              <a:rPr lang="en-US" sz="1200" b="0" i="0" u="none" strike="noStrike" kern="1200" dirty="0" smtClean="0">
                <a:solidFill>
                  <a:schemeClr val="tx1"/>
                </a:solidFill>
                <a:latin typeface="+mn-lt"/>
                <a:ea typeface="+mn-ea"/>
                <a:cs typeface="+mn-cs"/>
              </a:rPr>
              <a:t>. The friendship that Tyler and Oprah share is one that was developed and nurtured through the network they both share. Because of this network, Tyler Perry’s son, </a:t>
            </a:r>
            <a:r>
              <a:rPr lang="en-US" sz="1200" b="0" i="0" u="none" strike="noStrike" kern="1200" dirty="0" err="1" smtClean="0">
                <a:solidFill>
                  <a:schemeClr val="tx1"/>
                </a:solidFill>
                <a:latin typeface="+mn-lt"/>
                <a:ea typeface="+mn-ea"/>
                <a:cs typeface="+mn-cs"/>
              </a:rPr>
              <a:t>Amon</a:t>
            </a:r>
            <a:r>
              <a:rPr lang="en-US" sz="1200" b="0" i="0" u="none" strike="noStrike" kern="1200" dirty="0" smtClean="0">
                <a:solidFill>
                  <a:schemeClr val="tx1"/>
                </a:solidFill>
                <a:latin typeface="+mn-lt"/>
                <a:ea typeface="+mn-ea"/>
                <a:cs typeface="+mn-cs"/>
              </a:rPr>
              <a:t> will never fall on hard times. Oprah has Tyler Perry’s back (as Tyler Perry has Oprah’s back) so much so, that they have established an empire that will ensure generational wealth through Tyler’s son, </a:t>
            </a:r>
            <a:r>
              <a:rPr lang="en-US" sz="1200" b="0" i="0" u="none" strike="noStrike" kern="1200" dirty="0" err="1" smtClean="0">
                <a:solidFill>
                  <a:schemeClr val="tx1"/>
                </a:solidFill>
                <a:latin typeface="+mn-lt"/>
                <a:ea typeface="+mn-ea"/>
                <a:cs typeface="+mn-cs"/>
              </a:rPr>
              <a:t>Amon</a:t>
            </a:r>
            <a:r>
              <a:rPr lang="en-US" sz="1200" b="0" i="0" u="none" strike="noStrike"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F40DE52-A0DF-4388-A257-A91FFC7452D1}"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40DE52-A0DF-4388-A257-A91FFC7452D1}"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a:t>
            </a:r>
            <a:r>
              <a:rPr lang="en-US" baseline="0" dirty="0" smtClean="0"/>
              <a:t> </a:t>
            </a:r>
            <a:r>
              <a:rPr lang="en-US" sz="1200" b="0" i="0" u="none" strike="noStrike" kern="1200" dirty="0" smtClean="0">
                <a:solidFill>
                  <a:schemeClr val="tx1"/>
                </a:solidFill>
                <a:latin typeface="+mn-lt"/>
                <a:ea typeface="+mn-ea"/>
                <a:cs typeface="+mn-cs"/>
              </a:rPr>
              <a:t>Ignorant people will attempt to confine you to their limited belief system. People are confined to the experiences they are familiar with. If they have not heard of someone accomplishing it, most people will tell you it cannot be done.  You have a choice: you can continue to receive unsolicited advice from ignorant people who lack vision. Or, you can change the story you tell yourself by reprogramming yourself into a positive, limitless, and non-conforming optimist. </a:t>
            </a:r>
            <a:endParaRPr lang="en-US" dirty="0"/>
          </a:p>
        </p:txBody>
      </p:sp>
      <p:sp>
        <p:nvSpPr>
          <p:cNvPr id="4" name="Slide Number Placeholder 3"/>
          <p:cNvSpPr>
            <a:spLocks noGrp="1"/>
          </p:cNvSpPr>
          <p:nvPr>
            <p:ph type="sldNum" sz="quarter" idx="10"/>
          </p:nvPr>
        </p:nvSpPr>
        <p:spPr/>
        <p:txBody>
          <a:bodyPr/>
          <a:lstStyle/>
          <a:p>
            <a:fld id="{8F40DE52-A0DF-4388-A257-A91FFC7452D1}"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Instruction:</a:t>
            </a:r>
            <a:r>
              <a:rPr lang="en-US" b="1" baseline="0" dirty="0" smtClean="0"/>
              <a:t> </a:t>
            </a:r>
            <a:r>
              <a:rPr lang="en-US" sz="1200" b="0" i="0" u="none" strike="noStrike" kern="1200" dirty="0" smtClean="0">
                <a:solidFill>
                  <a:schemeClr val="tx1"/>
                </a:solidFill>
                <a:latin typeface="+mn-lt"/>
                <a:ea typeface="+mn-ea"/>
                <a:cs typeface="+mn-cs"/>
              </a:rPr>
              <a:t>It was announced in 2019 by Forbes magazine that Sean “Jay-Z” Carter’s net worth surpassed the $1billion mark. Jay-Z is the first rapper to achieve the billion dollar status-mark and has reached this pinnacle through strategically diversifying his investment portfolio. Here are a list of Jay-Z’s investments that helped him achieve the billion-dollar milestone: </a:t>
            </a:r>
          </a:p>
          <a:p>
            <a:endParaRPr lang="en-US" sz="1200" b="0" i="0" u="none" strike="noStrike" kern="1200" dirty="0" smtClean="0">
              <a:solidFill>
                <a:schemeClr val="tx1"/>
              </a:solidFill>
              <a:latin typeface="+mn-lt"/>
              <a:ea typeface="+mn-ea"/>
              <a:cs typeface="+mn-cs"/>
            </a:endParaRPr>
          </a:p>
          <a:p>
            <a:pPr rtl="0" fontAlgn="base"/>
            <a:r>
              <a:rPr lang="en-US" sz="1200" b="0" i="0" u="none" strike="noStrike" kern="1200" dirty="0" smtClean="0">
                <a:solidFill>
                  <a:schemeClr val="tx1"/>
                </a:solidFill>
                <a:latin typeface="+mn-lt"/>
                <a:ea typeface="+mn-ea"/>
                <a:cs typeface="+mn-cs"/>
              </a:rPr>
              <a:t>Armand de </a:t>
            </a:r>
            <a:r>
              <a:rPr lang="en-US" sz="1200" b="0" i="0" u="none" strike="noStrike" kern="1200" dirty="0" err="1" smtClean="0">
                <a:solidFill>
                  <a:schemeClr val="tx1"/>
                </a:solidFill>
                <a:latin typeface="+mn-lt"/>
                <a:ea typeface="+mn-ea"/>
                <a:cs typeface="+mn-cs"/>
              </a:rPr>
              <a:t>Brignac</a:t>
            </a:r>
            <a:r>
              <a:rPr lang="en-US" sz="1200" b="0" i="0" u="none" strike="noStrike" kern="1200" dirty="0" smtClean="0">
                <a:solidFill>
                  <a:schemeClr val="tx1"/>
                </a:solidFill>
                <a:latin typeface="+mn-lt"/>
                <a:ea typeface="+mn-ea"/>
                <a:cs typeface="+mn-cs"/>
              </a:rPr>
              <a:t> (Ace of Spades) - Valued at $310 Million</a:t>
            </a:r>
            <a:endParaRPr lang="en-US" sz="1200" b="1" i="0" u="none" strike="noStrike" kern="1200" dirty="0" smtClean="0">
              <a:solidFill>
                <a:schemeClr val="tx1"/>
              </a:solidFill>
              <a:latin typeface="+mn-lt"/>
              <a:ea typeface="+mn-ea"/>
              <a:cs typeface="+mn-cs"/>
            </a:endParaRPr>
          </a:p>
          <a:p>
            <a:pPr rtl="0" fontAlgn="base"/>
            <a:r>
              <a:rPr lang="en-US" sz="1200" b="0" i="0" u="none" strike="noStrike" kern="1200" dirty="0" smtClean="0">
                <a:solidFill>
                  <a:schemeClr val="tx1"/>
                </a:solidFill>
                <a:latin typeface="+mn-lt"/>
                <a:ea typeface="+mn-ea"/>
                <a:cs typeface="+mn-cs"/>
              </a:rPr>
              <a:t>Liquid Cash - Valued at $220 Million</a:t>
            </a:r>
          </a:p>
          <a:p>
            <a:pPr rtl="0" fontAlgn="base"/>
            <a:r>
              <a:rPr lang="en-US" sz="1200" b="0" i="0" u="none" strike="noStrike" kern="1200" dirty="0" err="1" smtClean="0">
                <a:solidFill>
                  <a:schemeClr val="tx1"/>
                </a:solidFill>
                <a:latin typeface="+mn-lt"/>
                <a:ea typeface="+mn-ea"/>
                <a:cs typeface="+mn-cs"/>
              </a:rPr>
              <a:t>D’Ussé</a:t>
            </a:r>
            <a:r>
              <a:rPr lang="en-US" sz="1200" b="0" i="0" u="none" strike="noStrike" kern="1200" dirty="0" smtClean="0">
                <a:solidFill>
                  <a:schemeClr val="tx1"/>
                </a:solidFill>
                <a:latin typeface="+mn-lt"/>
                <a:ea typeface="+mn-ea"/>
                <a:cs typeface="+mn-cs"/>
              </a:rPr>
              <a:t> - Valued at $100 Million </a:t>
            </a:r>
          </a:p>
          <a:p>
            <a:pPr rtl="0" fontAlgn="base"/>
            <a:r>
              <a:rPr lang="en-US" sz="1200" b="0" i="0" u="none" strike="noStrike" kern="1200" dirty="0" smtClean="0">
                <a:solidFill>
                  <a:schemeClr val="tx1"/>
                </a:solidFill>
                <a:latin typeface="+mn-lt"/>
                <a:ea typeface="+mn-ea"/>
                <a:cs typeface="+mn-cs"/>
              </a:rPr>
              <a:t>Tidal - Valued at $100 Million</a:t>
            </a:r>
          </a:p>
          <a:p>
            <a:pPr rtl="0" fontAlgn="base"/>
            <a:r>
              <a:rPr lang="en-US" sz="1200" b="0" i="0" u="none" strike="noStrike" kern="1200" dirty="0" smtClean="0">
                <a:solidFill>
                  <a:schemeClr val="tx1"/>
                </a:solidFill>
                <a:latin typeface="+mn-lt"/>
                <a:ea typeface="+mn-ea"/>
                <a:cs typeface="+mn-cs"/>
              </a:rPr>
              <a:t>Roc Nation - Valued at $75 Million</a:t>
            </a:r>
          </a:p>
          <a:p>
            <a:pPr rtl="0" fontAlgn="base"/>
            <a:r>
              <a:rPr lang="en-US" sz="1200" b="0" i="0" u="none" strike="noStrike" kern="1200" dirty="0" smtClean="0">
                <a:solidFill>
                  <a:schemeClr val="tx1"/>
                </a:solidFill>
                <a:latin typeface="+mn-lt"/>
                <a:ea typeface="+mn-ea"/>
                <a:cs typeface="+mn-cs"/>
              </a:rPr>
              <a:t>Music Catalogue - Valued at $75 Million</a:t>
            </a:r>
          </a:p>
          <a:p>
            <a:pPr rtl="0" fontAlgn="base"/>
            <a:r>
              <a:rPr lang="en-US" sz="1200" b="0" i="0" u="none" strike="noStrike" kern="1200" dirty="0" smtClean="0">
                <a:solidFill>
                  <a:schemeClr val="tx1"/>
                </a:solidFill>
                <a:latin typeface="+mn-lt"/>
                <a:ea typeface="+mn-ea"/>
                <a:cs typeface="+mn-cs"/>
              </a:rPr>
              <a:t>Art Collection - Valued at $75 Million </a:t>
            </a:r>
          </a:p>
          <a:p>
            <a:pPr rtl="0" fontAlgn="base"/>
            <a:r>
              <a:rPr lang="en-US" sz="1200" b="0" i="0" u="none" strike="noStrike" kern="1200" dirty="0" smtClean="0">
                <a:solidFill>
                  <a:schemeClr val="tx1"/>
                </a:solidFill>
                <a:latin typeface="+mn-lt"/>
                <a:ea typeface="+mn-ea"/>
                <a:cs typeface="+mn-cs"/>
              </a:rPr>
              <a:t>Real Estate Investments - Valued at $50 Million</a:t>
            </a:r>
          </a:p>
          <a:p>
            <a:endParaRPr lang="en-US" dirty="0" smtClean="0"/>
          </a:p>
          <a:p>
            <a:pPr rtl="0"/>
            <a:r>
              <a:rPr lang="en-US" sz="1200" b="1" i="0" u="none" strike="noStrike" kern="1200" dirty="0" smtClean="0">
                <a:solidFill>
                  <a:schemeClr val="tx1"/>
                </a:solidFill>
                <a:latin typeface="+mn-lt"/>
                <a:ea typeface="+mn-ea"/>
                <a:cs typeface="+mn-cs"/>
              </a:rPr>
              <a:t>QUESTIONS| </a:t>
            </a:r>
            <a:r>
              <a:rPr lang="en-US" sz="1200" b="1" i="0" u="none" strike="noStrike" kern="1200" dirty="0" smtClean="0">
                <a:solidFill>
                  <a:srgbClr val="FF0000"/>
                </a:solidFill>
                <a:latin typeface="+mn-lt"/>
                <a:ea typeface="+mn-ea"/>
                <a:cs typeface="+mn-cs"/>
              </a:rPr>
              <a:t>DISCUSSION</a:t>
            </a:r>
            <a:endParaRPr lang="en-US" b="0" dirty="0" smtClean="0">
              <a:solidFill>
                <a:srgbClr val="FF0000"/>
              </a:solidFill>
            </a:endParaRPr>
          </a:p>
          <a:p>
            <a:pPr rtl="0" fontAlgn="base"/>
            <a:r>
              <a:rPr lang="en-US" sz="1200" b="0" i="0" u="none" strike="noStrike" kern="1200" dirty="0" smtClean="0">
                <a:solidFill>
                  <a:schemeClr val="tx1"/>
                </a:solidFill>
                <a:latin typeface="+mn-lt"/>
                <a:ea typeface="+mn-ea"/>
                <a:cs typeface="+mn-cs"/>
              </a:rPr>
              <a:t>What do you think Jay-Z’s best investment has been to date?</a:t>
            </a:r>
          </a:p>
          <a:p>
            <a:pPr rtl="0" fontAlgn="base"/>
            <a:r>
              <a:rPr lang="en-US" sz="1200" b="0" i="0" u="none" strike="noStrike" kern="1200" dirty="0" smtClean="0">
                <a:solidFill>
                  <a:schemeClr val="tx1"/>
                </a:solidFill>
                <a:latin typeface="+mn-lt"/>
                <a:ea typeface="+mn-ea"/>
                <a:cs typeface="+mn-cs"/>
              </a:rPr>
              <a:t>Which industry has Jay-Z yet to invest in that could contribute to increasing his fortune?</a:t>
            </a:r>
          </a:p>
          <a:p>
            <a:pPr rtl="0" fontAlgn="base"/>
            <a:endParaRPr lang="en-US" sz="1200" b="0" i="0" u="none" strike="noStrike" kern="1200" dirty="0" smtClean="0">
              <a:solidFill>
                <a:schemeClr val="tx1"/>
              </a:solidFill>
              <a:latin typeface="+mn-lt"/>
              <a:ea typeface="+mn-ea"/>
              <a:cs typeface="+mn-cs"/>
            </a:endParaRPr>
          </a:p>
          <a:p>
            <a:pPr rtl="0" fontAlgn="base"/>
            <a:r>
              <a:rPr lang="en-US" sz="1200" b="0" i="0" u="none" strike="noStrike" kern="1200" dirty="0" smtClean="0">
                <a:solidFill>
                  <a:schemeClr val="tx1"/>
                </a:solidFill>
                <a:latin typeface="+mn-lt"/>
                <a:ea typeface="+mn-ea"/>
                <a:cs typeface="+mn-cs"/>
              </a:rPr>
              <a:t>References: </a:t>
            </a:r>
            <a:r>
              <a:rPr lang="en-US" sz="1200" b="0" i="0" u="sng" strike="noStrike" kern="1200" dirty="0" smtClean="0">
                <a:solidFill>
                  <a:schemeClr val="tx1"/>
                </a:solidFill>
                <a:latin typeface="+mn-lt"/>
                <a:ea typeface="+mn-ea"/>
                <a:cs typeface="+mn-cs"/>
                <a:hlinkClick r:id="rId3"/>
              </a:rPr>
              <a:t>https://www.forbes.com/sites/zackomalleygreenburg/2019/06/03/jay-z-billionaire-worth/#42a4799e3a5f</a:t>
            </a:r>
            <a:endParaRPr lang="en-US" sz="1200" b="0" i="0" u="sng" strike="noStrike" kern="1200" dirty="0" smtClean="0">
              <a:solidFill>
                <a:schemeClr val="tx1"/>
              </a:solidFill>
              <a:latin typeface="+mn-lt"/>
              <a:ea typeface="+mn-ea"/>
              <a:cs typeface="+mn-cs"/>
            </a:endParaRPr>
          </a:p>
          <a:p>
            <a:pPr rtl="0" fontAlgn="base"/>
            <a:r>
              <a:rPr lang="en-US" dirty="0" smtClean="0">
                <a:hlinkClick r:id="rId4"/>
              </a:rPr>
              <a:t>https://pitchfork.com/thepitch/every-corporate-deal-that-brought-jay-z-closer-to-becoming-raps-first-billionaire/</a:t>
            </a:r>
            <a:r>
              <a:rPr lang="en-US" dirty="0" smtClean="0"/>
              <a:t> (Picture)</a:t>
            </a:r>
            <a:endParaRPr lang="en-US" sz="1200" b="0" i="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40DE52-A0DF-4388-A257-A91FFC7452D1}"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AF2F2E-EADE-4A3D-9C93-987201B9DCFF}"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46C14-DB39-42EA-A76A-BC880D579B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F2F2E-EADE-4A3D-9C93-987201B9DCFF}"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46C14-DB39-42EA-A76A-BC880D579B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F2F2E-EADE-4A3D-9C93-987201B9DCFF}"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46C14-DB39-42EA-A76A-BC880D579B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F2F2E-EADE-4A3D-9C93-987201B9DCFF}"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46C14-DB39-42EA-A76A-BC880D579B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F2F2E-EADE-4A3D-9C93-987201B9DCFF}"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46C14-DB39-42EA-A76A-BC880D579BC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AF2F2E-EADE-4A3D-9C93-987201B9DCFF}"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46C14-DB39-42EA-A76A-BC880D579B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AF2F2E-EADE-4A3D-9C93-987201B9DCFF}"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46C14-DB39-42EA-A76A-BC880D579B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AF2F2E-EADE-4A3D-9C93-987201B9DCFF}"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46C14-DB39-42EA-A76A-BC880D579B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F2F2E-EADE-4A3D-9C93-987201B9DCFF}"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46C14-DB39-42EA-A76A-BC880D579B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F2F2E-EADE-4A3D-9C93-987201B9DCFF}"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46C14-DB39-42EA-A76A-BC880D579B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F2F2E-EADE-4A3D-9C93-987201B9DCFF}"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46C14-DB39-42EA-A76A-BC880D579B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
            <a:lum/>
          </a:blip>
          <a:srcRect/>
          <a:stretch>
            <a:fillRect t="-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F2F2E-EADE-4A3D-9C93-987201B9DCFF}" type="datetimeFigureOut">
              <a:rPr lang="en-US" smtClean="0"/>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46C14-DB39-42EA-A76A-BC880D579B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772400" cy="1470025"/>
          </a:xfrm>
        </p:spPr>
        <p:txBody>
          <a:bodyPr>
            <a:normAutofit fontScale="90000"/>
          </a:bodyPr>
          <a:lstStyle/>
          <a:p>
            <a:r>
              <a:rPr lang="en-US" b="1" dirty="0" smtClean="0">
                <a:latin typeface="Arial Black" pitchFamily="34" charset="0"/>
              </a:rPr>
              <a:t>10 TO GET IN</a:t>
            </a:r>
            <a:r>
              <a:rPr lang="en-US" b="1" dirty="0" smtClean="0"/>
              <a:t/>
            </a:r>
            <a:br>
              <a:rPr lang="en-US" b="1" dirty="0" smtClean="0"/>
            </a:br>
            <a:r>
              <a:rPr lang="en-US" sz="2800" b="1" i="1" dirty="0" smtClean="0"/>
              <a:t>THE TEN LAWS OF FINANCIAL LITERACY FOR YOUR ASPIRING MILLIONAIRES </a:t>
            </a:r>
            <a:endParaRPr lang="en-US" sz="2800" b="1" i="1" dirty="0"/>
          </a:p>
        </p:txBody>
      </p:sp>
      <p:sp>
        <p:nvSpPr>
          <p:cNvPr id="3" name="Subtitle 2"/>
          <p:cNvSpPr>
            <a:spLocks noGrp="1"/>
          </p:cNvSpPr>
          <p:nvPr>
            <p:ph type="subTitle" idx="1"/>
          </p:nvPr>
        </p:nvSpPr>
        <p:spPr>
          <a:xfrm>
            <a:off x="76200" y="3505200"/>
            <a:ext cx="8915400" cy="1600200"/>
          </a:xfrm>
        </p:spPr>
        <p:txBody>
          <a:bodyPr>
            <a:normAutofit fontScale="92500" lnSpcReduction="10000"/>
          </a:bodyPr>
          <a:lstStyle/>
          <a:p>
            <a:r>
              <a:rPr lang="en-US" dirty="0" smtClean="0">
                <a:effectLst>
                  <a:outerShdw blurRad="38100" dist="38100" dir="2700000" algn="tl">
                    <a:srgbClr val="000000">
                      <a:alpha val="43137"/>
                    </a:srgbClr>
                  </a:outerShdw>
                </a:effectLst>
              </a:rPr>
              <a:t>An Application Manual</a:t>
            </a:r>
          </a:p>
          <a:p>
            <a:r>
              <a:rPr lang="en-US" dirty="0" smtClean="0"/>
              <a:t>By: </a:t>
            </a:r>
          </a:p>
          <a:p>
            <a:r>
              <a:rPr lang="en-US" b="1" dirty="0" smtClean="0"/>
              <a:t>Michael Scott McCain &amp; G. Christopher Cutkelvin</a:t>
            </a:r>
            <a:endParaRPr lang="en-US" b="1" dirty="0"/>
          </a:p>
        </p:txBody>
      </p:sp>
      <p:pic>
        <p:nvPicPr>
          <p:cNvPr id="4" name="Picture 3" descr="10 yo get.jpg"/>
          <p:cNvPicPr>
            <a:picLocks noChangeAspect="1"/>
          </p:cNvPicPr>
          <p:nvPr/>
        </p:nvPicPr>
        <p:blipFill>
          <a:blip r:embed="rId2" cstate="print"/>
          <a:stretch>
            <a:fillRect/>
          </a:stretch>
        </p:blipFill>
        <p:spPr>
          <a:xfrm>
            <a:off x="7696200" y="5105400"/>
            <a:ext cx="1295400" cy="16002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0" end="0"/>
                                            </p:txEl>
                                          </p:spTgt>
                                        </p:tgtEl>
                                      </p:cBhvr>
                                    </p:animEffect>
                                    <p:animScale>
                                      <p:cBhvr>
                                        <p:cTn id="11" dur="250" autoRev="1" fill="hold"/>
                                        <p:tgtEl>
                                          <p:spTgt spid="3">
                                            <p:txEl>
                                              <p:pRg st="0" end="0"/>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3">
                                            <p:txEl>
                                              <p:pRg st="1" end="1"/>
                                            </p:txEl>
                                          </p:spTgt>
                                        </p:tgtEl>
                                      </p:cBhvr>
                                    </p:animEffect>
                                    <p:animScale>
                                      <p:cBhvr>
                                        <p:cTn id="16" dur="250" autoRev="1" fill="hold"/>
                                        <p:tgtEl>
                                          <p:spTgt spid="3">
                                            <p:txEl>
                                              <p:pRg st="1" end="1"/>
                                            </p:txEl>
                                          </p:spTgt>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3">
                                            <p:txEl>
                                              <p:pRg st="2" end="2"/>
                                            </p:txEl>
                                          </p:spTgt>
                                        </p:tgtEl>
                                      </p:cBhvr>
                                    </p:animEffect>
                                    <p:animScale>
                                      <p:cBhvr>
                                        <p:cTn id="21"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itchFamily="34" charset="0"/>
              </a:rPr>
              <a:t>ONE BASKET</a:t>
            </a:r>
            <a:endParaRPr lang="en-US" dirty="0">
              <a:latin typeface="Arial Black" pitchFamily="34" charset="0"/>
            </a:endParaRPr>
          </a:p>
        </p:txBody>
      </p:sp>
      <p:pic>
        <p:nvPicPr>
          <p:cNvPr id="4" name="Content Placeholder 3" descr="JAYZ_Cigar_2013.jpg"/>
          <p:cNvPicPr>
            <a:picLocks noGrp="1" noChangeAspect="1"/>
          </p:cNvPicPr>
          <p:nvPr>
            <p:ph idx="1"/>
          </p:nvPr>
        </p:nvPicPr>
        <p:blipFill>
          <a:blip r:embed="rId3" cstate="print"/>
          <a:stretch>
            <a:fillRect/>
          </a:stretch>
        </p:blipFill>
        <p:spPr>
          <a:xfrm>
            <a:off x="1676400" y="1371600"/>
            <a:ext cx="5849938" cy="2924969"/>
          </a:xfrm>
        </p:spPr>
      </p:pic>
      <p:sp>
        <p:nvSpPr>
          <p:cNvPr id="5" name="Rectangle 4"/>
          <p:cNvSpPr/>
          <p:nvPr/>
        </p:nvSpPr>
        <p:spPr>
          <a:xfrm>
            <a:off x="228600" y="4343400"/>
            <a:ext cx="8534400" cy="2308324"/>
          </a:xfrm>
          <a:prstGeom prst="rect">
            <a:avLst/>
          </a:prstGeom>
        </p:spPr>
        <p:txBody>
          <a:bodyPr wrap="square">
            <a:spAutoFit/>
          </a:bodyPr>
          <a:lstStyle/>
          <a:p>
            <a:pPr algn="ctr" fontAlgn="base"/>
            <a:r>
              <a:rPr lang="en-US" b="1" dirty="0"/>
              <a:t>Armand de </a:t>
            </a:r>
            <a:r>
              <a:rPr lang="en-US" b="1" dirty="0" err="1"/>
              <a:t>Brignac</a:t>
            </a:r>
            <a:r>
              <a:rPr lang="en-US" b="1" dirty="0"/>
              <a:t> (Ace of Spades) </a:t>
            </a:r>
            <a:r>
              <a:rPr lang="en-US" dirty="0"/>
              <a:t>- Valued at $310 Million</a:t>
            </a:r>
            <a:endParaRPr lang="en-US" b="1" dirty="0"/>
          </a:p>
          <a:p>
            <a:pPr algn="ctr" fontAlgn="base"/>
            <a:r>
              <a:rPr lang="en-US" b="1" dirty="0"/>
              <a:t>Liquid Cash</a:t>
            </a:r>
            <a:r>
              <a:rPr lang="en-US" dirty="0"/>
              <a:t> - Valued at $220 Million</a:t>
            </a:r>
          </a:p>
          <a:p>
            <a:pPr algn="ctr" fontAlgn="base"/>
            <a:r>
              <a:rPr lang="en-US" b="1" dirty="0" err="1"/>
              <a:t>D’Ussé</a:t>
            </a:r>
            <a:r>
              <a:rPr lang="en-US" dirty="0"/>
              <a:t> - Valued at $100 Million </a:t>
            </a:r>
          </a:p>
          <a:p>
            <a:pPr algn="ctr" fontAlgn="base"/>
            <a:r>
              <a:rPr lang="en-US" b="1" dirty="0"/>
              <a:t>Tidal </a:t>
            </a:r>
            <a:r>
              <a:rPr lang="en-US" dirty="0"/>
              <a:t>- Valued at $100 Million</a:t>
            </a:r>
          </a:p>
          <a:p>
            <a:pPr algn="ctr" fontAlgn="base"/>
            <a:r>
              <a:rPr lang="en-US" b="1" dirty="0"/>
              <a:t>Roc Nation</a:t>
            </a:r>
            <a:r>
              <a:rPr lang="en-US" dirty="0"/>
              <a:t> - Valued at $75 Million</a:t>
            </a:r>
          </a:p>
          <a:p>
            <a:pPr algn="ctr" fontAlgn="base"/>
            <a:r>
              <a:rPr lang="en-US" b="1" dirty="0"/>
              <a:t>Music Catalogue</a:t>
            </a:r>
            <a:r>
              <a:rPr lang="en-US" dirty="0"/>
              <a:t> - Valued at $75 Million</a:t>
            </a:r>
          </a:p>
          <a:p>
            <a:pPr algn="ctr" fontAlgn="base"/>
            <a:r>
              <a:rPr lang="en-US" b="1" dirty="0"/>
              <a:t>Art Collection</a:t>
            </a:r>
            <a:r>
              <a:rPr lang="en-US" dirty="0"/>
              <a:t> - Valued at $75 Million </a:t>
            </a:r>
          </a:p>
          <a:p>
            <a:pPr algn="ctr" fontAlgn="base"/>
            <a:r>
              <a:rPr lang="en-US" b="1" dirty="0"/>
              <a:t>Real Estate Investments</a:t>
            </a:r>
            <a:r>
              <a:rPr lang="en-US" dirty="0"/>
              <a:t> - Valued at $50 Million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itchFamily="34" charset="0"/>
              </a:rPr>
              <a:t>Word Is Bond</a:t>
            </a:r>
            <a:endParaRPr lang="en-US" dirty="0">
              <a:latin typeface="Arial Black" pitchFamily="34" charset="0"/>
            </a:endParaRPr>
          </a:p>
        </p:txBody>
      </p:sp>
      <p:sp>
        <p:nvSpPr>
          <p:cNvPr id="3" name="Content Placeholder 2"/>
          <p:cNvSpPr>
            <a:spLocks noGrp="1"/>
          </p:cNvSpPr>
          <p:nvPr>
            <p:ph idx="1"/>
          </p:nvPr>
        </p:nvSpPr>
        <p:spPr/>
        <p:txBody>
          <a:bodyPr>
            <a:normAutofit fontScale="92500" lnSpcReduction="20000"/>
          </a:bodyPr>
          <a:lstStyle/>
          <a:p>
            <a:pPr lvl="1" fontAlgn="base"/>
            <a:r>
              <a:rPr lang="en-US" dirty="0"/>
              <a:t>Give an example of an exceptional speaker?</a:t>
            </a:r>
          </a:p>
          <a:p>
            <a:pPr lvl="1" fontAlgn="base"/>
            <a:r>
              <a:rPr lang="en-US" dirty="0"/>
              <a:t>Give an example of someone who speaks recklessly?</a:t>
            </a:r>
          </a:p>
          <a:p>
            <a:pPr lvl="1" fontAlgn="base"/>
            <a:r>
              <a:rPr lang="en-US" dirty="0"/>
              <a:t>When is silence golden?</a:t>
            </a:r>
          </a:p>
          <a:p>
            <a:pPr lvl="1" fontAlgn="base"/>
            <a:r>
              <a:rPr lang="en-US" dirty="0"/>
              <a:t>How have you used your words to speak life into an opportunity</a:t>
            </a:r>
            <a:r>
              <a:rPr lang="en-US" dirty="0" smtClean="0"/>
              <a:t>?</a:t>
            </a:r>
          </a:p>
          <a:p>
            <a:pPr fontAlgn="base"/>
            <a:endParaRPr lang="en-US" dirty="0"/>
          </a:p>
          <a:p>
            <a:pPr fontAlgn="base">
              <a:buNone/>
            </a:pPr>
            <a:r>
              <a:rPr lang="en-US" b="1" dirty="0" smtClean="0">
                <a:latin typeface="Arial Black" pitchFamily="34" charset="0"/>
              </a:rPr>
              <a:t>	</a:t>
            </a:r>
            <a:r>
              <a:rPr lang="en-US" b="1" dirty="0" smtClean="0">
                <a:solidFill>
                  <a:srgbClr val="FF0000"/>
                </a:solidFill>
                <a:latin typeface="Arial Black" pitchFamily="34" charset="0"/>
              </a:rPr>
              <a:t>DISCUSSION: </a:t>
            </a:r>
            <a:r>
              <a:rPr lang="en-US" dirty="0"/>
              <a:t>Think of a time in your life when someone gave you their word and kept it. How did that make you feel? What would have been the consequence of that person breaking their word? </a:t>
            </a:r>
            <a:endParaRPr lang="en-US" b="1" dirty="0">
              <a:latin typeface="Arial Black"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to="" calcmode="lin" valueType="num">
                                      <p:cBhvr>
                                        <p:cTn id="18" dur="1" fill="hold"/>
                                        <p:tgtEl>
                                          <p:spTgt spid="3">
                                            <p:txEl>
                                              <p:pRg st="2" end="2"/>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to="" calcmode="lin" valueType="num">
                                      <p:cBhvr>
                                        <p:cTn id="21" dur="1" fill="hold"/>
                                        <p:tgtEl>
                                          <p:spTgt spid="3">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to="" calcmode="lin" valueType="num">
                                      <p:cBhvr>
                                        <p:cTn id="26"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itchFamily="34" charset="0"/>
              </a:rPr>
              <a:t>BEAUTIFUL KARMA</a:t>
            </a:r>
            <a:endParaRPr lang="en-US" dirty="0">
              <a:latin typeface="Arial Black" pitchFamily="34" charset="0"/>
            </a:endParaRPr>
          </a:p>
        </p:txBody>
      </p:sp>
      <p:sp>
        <p:nvSpPr>
          <p:cNvPr id="4" name="Text Placeholder 3"/>
          <p:cNvSpPr>
            <a:spLocks noGrp="1"/>
          </p:cNvSpPr>
          <p:nvPr>
            <p:ph type="body" idx="1"/>
          </p:nvPr>
        </p:nvSpPr>
        <p:spPr/>
        <p:txBody>
          <a:bodyPr/>
          <a:lstStyle/>
          <a:p>
            <a:pPr algn="ctr"/>
            <a:r>
              <a:rPr lang="en-US" dirty="0" smtClean="0">
                <a:latin typeface="Arial Black" pitchFamily="34" charset="0"/>
              </a:rPr>
              <a:t>Activity</a:t>
            </a:r>
            <a:endParaRPr lang="en-US" dirty="0">
              <a:latin typeface="Arial Black" pitchFamily="34" charset="0"/>
            </a:endParaRPr>
          </a:p>
        </p:txBody>
      </p:sp>
      <p:sp>
        <p:nvSpPr>
          <p:cNvPr id="3" name="Content Placeholder 2"/>
          <p:cNvSpPr>
            <a:spLocks noGrp="1"/>
          </p:cNvSpPr>
          <p:nvPr>
            <p:ph sz="half" idx="2"/>
          </p:nvPr>
        </p:nvSpPr>
        <p:spPr/>
        <p:txBody>
          <a:bodyPr/>
          <a:lstStyle/>
          <a:p>
            <a:pPr fontAlgn="base"/>
            <a:r>
              <a:rPr lang="en-US" dirty="0"/>
              <a:t>Describe your experience with negative customer service situations?</a:t>
            </a:r>
          </a:p>
          <a:p>
            <a:pPr fontAlgn="base"/>
            <a:r>
              <a:rPr lang="en-US" dirty="0"/>
              <a:t>What could have been done differently from both participants?</a:t>
            </a:r>
          </a:p>
          <a:p>
            <a:pPr fontAlgn="base"/>
            <a:r>
              <a:rPr lang="en-US" dirty="0"/>
              <a:t>How can a business-owner train their service staff to incorporate your suggestion for improvement?</a:t>
            </a:r>
          </a:p>
          <a:p>
            <a:endParaRPr lang="en-US" dirty="0"/>
          </a:p>
        </p:txBody>
      </p:sp>
      <p:sp>
        <p:nvSpPr>
          <p:cNvPr id="5" name="Text Placeholder 4"/>
          <p:cNvSpPr>
            <a:spLocks noGrp="1"/>
          </p:cNvSpPr>
          <p:nvPr>
            <p:ph type="body" sz="quarter" idx="3"/>
          </p:nvPr>
        </p:nvSpPr>
        <p:spPr/>
        <p:txBody>
          <a:bodyPr/>
          <a:lstStyle/>
          <a:p>
            <a:pPr algn="ctr"/>
            <a:r>
              <a:rPr lang="en-US" dirty="0" smtClean="0">
                <a:solidFill>
                  <a:srgbClr val="FF0000"/>
                </a:solidFill>
                <a:latin typeface="Arial Black" pitchFamily="34" charset="0"/>
              </a:rPr>
              <a:t>Discussion</a:t>
            </a:r>
            <a:endParaRPr lang="en-US" dirty="0">
              <a:solidFill>
                <a:srgbClr val="FF0000"/>
              </a:solidFill>
              <a:latin typeface="Arial Black" pitchFamily="34" charset="0"/>
            </a:endParaRPr>
          </a:p>
        </p:txBody>
      </p:sp>
      <p:sp>
        <p:nvSpPr>
          <p:cNvPr id="6" name="Content Placeholder 5"/>
          <p:cNvSpPr>
            <a:spLocks noGrp="1"/>
          </p:cNvSpPr>
          <p:nvPr>
            <p:ph sz="quarter" idx="4"/>
          </p:nvPr>
        </p:nvSpPr>
        <p:spPr>
          <a:xfrm>
            <a:off x="4645025" y="2174875"/>
            <a:ext cx="4041775" cy="3997326"/>
          </a:xfrm>
        </p:spPr>
        <p:txBody>
          <a:bodyPr>
            <a:normAutofit fontScale="85000" lnSpcReduction="10000"/>
          </a:bodyPr>
          <a:lstStyle/>
          <a:p>
            <a:pPr algn="ctr">
              <a:buNone/>
            </a:pPr>
            <a:r>
              <a:rPr lang="en-US" b="1" i="1" dirty="0" smtClean="0"/>
              <a:t>	Think </a:t>
            </a:r>
            <a:r>
              <a:rPr lang="en-US" b="1" i="1" dirty="0"/>
              <a:t>about a first-hand experience when you witnessed karma in </a:t>
            </a:r>
            <a:r>
              <a:rPr lang="en-US" b="1" i="1" dirty="0" smtClean="0"/>
              <a:t>action</a:t>
            </a:r>
          </a:p>
          <a:p>
            <a:pPr algn="ctr">
              <a:buNone/>
            </a:pPr>
            <a:endParaRPr lang="en-US" dirty="0"/>
          </a:p>
          <a:p>
            <a:pPr>
              <a:buNone/>
            </a:pPr>
            <a:r>
              <a:rPr lang="en-US" dirty="0"/>
              <a:t>	</a:t>
            </a:r>
            <a:r>
              <a:rPr lang="en-US" dirty="0" smtClean="0"/>
              <a:t>To </a:t>
            </a:r>
            <a:r>
              <a:rPr lang="en-US" dirty="0"/>
              <a:t>whom did karma pay a visit? </a:t>
            </a:r>
            <a:endParaRPr lang="en-US" dirty="0" smtClean="0"/>
          </a:p>
          <a:p>
            <a:pPr>
              <a:buNone/>
            </a:pPr>
            <a:endParaRPr lang="en-US" dirty="0" smtClean="0"/>
          </a:p>
          <a:p>
            <a:pPr>
              <a:buNone/>
            </a:pPr>
            <a:r>
              <a:rPr lang="en-US" dirty="0" smtClean="0"/>
              <a:t>	Was </a:t>
            </a:r>
            <a:r>
              <a:rPr lang="en-US" dirty="0"/>
              <a:t>it justified</a:t>
            </a:r>
            <a:r>
              <a:rPr lang="en-US" dirty="0" smtClean="0"/>
              <a:t>?</a:t>
            </a:r>
          </a:p>
          <a:p>
            <a:pPr>
              <a:buNone/>
            </a:pPr>
            <a:endParaRPr lang="en-US" dirty="0" smtClean="0"/>
          </a:p>
          <a:p>
            <a:pPr>
              <a:buNone/>
            </a:pPr>
            <a:r>
              <a:rPr lang="en-US" dirty="0"/>
              <a:t>	</a:t>
            </a:r>
            <a:r>
              <a:rPr lang="en-US" dirty="0" smtClean="0"/>
              <a:t> </a:t>
            </a:r>
            <a:r>
              <a:rPr lang="en-US" dirty="0"/>
              <a:t>How soon did it occur? </a:t>
            </a:r>
            <a:endParaRPr lang="en-US" dirty="0" smtClean="0"/>
          </a:p>
          <a:p>
            <a:pPr>
              <a:buNone/>
            </a:pPr>
            <a:r>
              <a:rPr lang="en-US" dirty="0"/>
              <a:t>	</a:t>
            </a:r>
            <a:endParaRPr lang="en-US" dirty="0" smtClean="0"/>
          </a:p>
          <a:p>
            <a:pPr>
              <a:buNone/>
            </a:pPr>
            <a:r>
              <a:rPr lang="en-US" dirty="0"/>
              <a:t>	</a:t>
            </a:r>
            <a:r>
              <a:rPr lang="en-US" dirty="0" smtClean="0"/>
              <a:t>What </a:t>
            </a:r>
            <a:r>
              <a:rPr lang="en-US" dirty="0"/>
              <a:t>was the person’s response to the experience?</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to="" calcmode="lin" valueType="num">
                                      <p:cBhvr>
                                        <p:cTn id="22" dur="1" fill="hold"/>
                                        <p:tgtEl>
                                          <p:spTgt spid="3">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to="" calcmode="lin" valueType="num">
                                      <p:cBhvr>
                                        <p:cTn id="32" dur="1" fill="hold"/>
                                        <p:tgtEl>
                                          <p:spTgt spid="5">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to="" calcmode="lin" valueType="num">
                                      <p:cBhvr>
                                        <p:cTn id="37" dur="1" fill="hold"/>
                                        <p:tgtEl>
                                          <p:spTgt spid="6">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 to="" calcmode="lin" valueType="num">
                                      <p:cBhvr>
                                        <p:cTn id="42" dur="1" fill="hold"/>
                                        <p:tgtEl>
                                          <p:spTgt spid="6">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to="" calcmode="lin" valueType="num">
                                      <p:cBhvr>
                                        <p:cTn id="47" dur="1" fill="hold"/>
                                        <p:tgtEl>
                                          <p:spTgt spid="6">
                                            <p:txEl>
                                              <p:pRg st="4" end="4"/>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 to="" calcmode="lin" valueType="num">
                                      <p:cBhvr>
                                        <p:cTn id="52" dur="1" fill="hold"/>
                                        <p:tgtEl>
                                          <p:spTgt spid="6">
                                            <p:txEl>
                                              <p:pRg st="6" end="6"/>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 to="" calcmode="lin" valueType="num">
                                      <p:cBhvr>
                                        <p:cTn id="57" dur="1" fill="hold"/>
                                        <p:tgtEl>
                                          <p:spTgt spid="6">
                                            <p:txEl>
                                              <p:pRg st="7" end="7"/>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 to="" calcmode="lin" valueType="num">
                                      <p:cBhvr>
                                        <p:cTn id="62" dur="1" fill="hold"/>
                                        <p:tgtEl>
                                          <p:spTgt spid="6">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build="p"/>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Arial Black" pitchFamily="34" charset="0"/>
              </a:rPr>
              <a:t>10,000 Thanks!</a:t>
            </a:r>
            <a:endParaRPr lang="en-US" dirty="0">
              <a:latin typeface="Arial Black" pitchFamily="34" charset="0"/>
            </a:endParaRPr>
          </a:p>
        </p:txBody>
      </p:sp>
      <p:pic>
        <p:nvPicPr>
          <p:cNvPr id="10" name="Content Placeholder 9" descr="transparent2.png"/>
          <p:cNvPicPr>
            <a:picLocks noGrp="1" noChangeAspect="1"/>
          </p:cNvPicPr>
          <p:nvPr>
            <p:ph sz="half" idx="1"/>
          </p:nvPr>
        </p:nvPicPr>
        <p:blipFill>
          <a:blip r:embed="rId3" cstate="print"/>
          <a:stretch>
            <a:fillRect/>
          </a:stretch>
        </p:blipFill>
        <p:spPr>
          <a:xfrm>
            <a:off x="4495800" y="2667000"/>
            <a:ext cx="4038600" cy="2794711"/>
          </a:xfrm>
        </p:spPr>
      </p:pic>
      <p:pic>
        <p:nvPicPr>
          <p:cNvPr id="11" name="Content Placeholder 10" descr="10 yo get.png"/>
          <p:cNvPicPr>
            <a:picLocks noGrp="1" noChangeAspect="1"/>
          </p:cNvPicPr>
          <p:nvPr>
            <p:ph sz="half" idx="2"/>
          </p:nvPr>
        </p:nvPicPr>
        <p:blipFill>
          <a:blip r:embed="rId4" cstate="print"/>
          <a:stretch>
            <a:fillRect/>
          </a:stretch>
        </p:blipFill>
        <p:spPr>
          <a:xfrm>
            <a:off x="1295400" y="1981200"/>
            <a:ext cx="2667000" cy="4038600"/>
          </a:xfr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Arial Black" pitchFamily="34" charset="0"/>
              </a:rPr>
              <a:t>MONOPOLY</a:t>
            </a:r>
            <a:endParaRPr lang="en-US" dirty="0">
              <a:effectLst>
                <a:outerShdw blurRad="38100" dist="38100" dir="2700000" algn="tl">
                  <a:srgbClr val="000000">
                    <a:alpha val="43137"/>
                  </a:srgbClr>
                </a:outerShdw>
              </a:effectLst>
              <a:latin typeface="Arial Black" pitchFamily="34" charset="0"/>
            </a:endParaRPr>
          </a:p>
        </p:txBody>
      </p:sp>
      <p:sp>
        <p:nvSpPr>
          <p:cNvPr id="4" name="Content Placeholder 3"/>
          <p:cNvSpPr>
            <a:spLocks noGrp="1"/>
          </p:cNvSpPr>
          <p:nvPr>
            <p:ph sz="half" idx="1"/>
          </p:nvPr>
        </p:nvSpPr>
        <p:spPr/>
        <p:txBody>
          <a:bodyPr>
            <a:normAutofit fontScale="85000" lnSpcReduction="20000"/>
          </a:bodyPr>
          <a:lstStyle/>
          <a:p>
            <a:pPr algn="ctr">
              <a:buNone/>
            </a:pPr>
            <a:r>
              <a:rPr lang="en-US" b="1" dirty="0"/>
              <a:t>REAL </a:t>
            </a:r>
            <a:r>
              <a:rPr lang="en-US" b="1" dirty="0" smtClean="0"/>
              <a:t>ESTATE</a:t>
            </a:r>
          </a:p>
          <a:p>
            <a:endParaRPr lang="en-US" b="1" dirty="0"/>
          </a:p>
          <a:p>
            <a:r>
              <a:rPr lang="en-US" dirty="0" smtClean="0"/>
              <a:t>What </a:t>
            </a:r>
            <a:r>
              <a:rPr lang="en-US" dirty="0"/>
              <a:t>do you know about real estate</a:t>
            </a:r>
            <a:r>
              <a:rPr lang="en-US" dirty="0" smtClean="0"/>
              <a:t>?</a:t>
            </a:r>
          </a:p>
          <a:p>
            <a:endParaRPr lang="en-US" b="0" dirty="0" smtClean="0"/>
          </a:p>
          <a:p>
            <a:r>
              <a:rPr lang="en-US" dirty="0" smtClean="0"/>
              <a:t>What </a:t>
            </a:r>
            <a:r>
              <a:rPr lang="en-US" dirty="0"/>
              <a:t>percentage of Millionaires have created their fortune through real estate investment</a:t>
            </a:r>
            <a:r>
              <a:rPr lang="en-US" dirty="0" smtClean="0"/>
              <a:t>?</a:t>
            </a:r>
          </a:p>
          <a:p>
            <a:endParaRPr lang="en-US" b="0" dirty="0" smtClean="0"/>
          </a:p>
          <a:p>
            <a:r>
              <a:rPr lang="en-US" dirty="0" smtClean="0"/>
              <a:t>What </a:t>
            </a:r>
            <a:r>
              <a:rPr lang="en-US" dirty="0"/>
              <a:t>are your real estate goals? Long-Term? Short-Term?</a:t>
            </a:r>
          </a:p>
        </p:txBody>
      </p:sp>
      <p:sp>
        <p:nvSpPr>
          <p:cNvPr id="5" name="Content Placeholder 4"/>
          <p:cNvSpPr>
            <a:spLocks noGrp="1"/>
          </p:cNvSpPr>
          <p:nvPr>
            <p:ph sz="half" idx="2"/>
          </p:nvPr>
        </p:nvSpPr>
        <p:spPr/>
        <p:txBody>
          <a:bodyPr>
            <a:normAutofit fontScale="85000" lnSpcReduction="20000"/>
          </a:bodyPr>
          <a:lstStyle/>
          <a:p>
            <a:pPr algn="ctr">
              <a:buNone/>
            </a:pPr>
            <a:r>
              <a:rPr lang="en-US" b="1" dirty="0" smtClean="0"/>
              <a:t>OWNERSHIP</a:t>
            </a:r>
          </a:p>
          <a:p>
            <a:pPr algn="ctr">
              <a:buNone/>
            </a:pPr>
            <a:endParaRPr lang="en-US" b="0" dirty="0" smtClean="0"/>
          </a:p>
          <a:p>
            <a:r>
              <a:rPr lang="en-US" dirty="0" smtClean="0"/>
              <a:t>Why </a:t>
            </a:r>
            <a:r>
              <a:rPr lang="en-US" dirty="0"/>
              <a:t>is ownership </a:t>
            </a:r>
            <a:r>
              <a:rPr lang="en-US" dirty="0" smtClean="0"/>
              <a:t>important?</a:t>
            </a:r>
          </a:p>
          <a:p>
            <a:endParaRPr lang="en-US" b="0" dirty="0" smtClean="0"/>
          </a:p>
          <a:p>
            <a:r>
              <a:rPr lang="en-US" dirty="0" smtClean="0"/>
              <a:t>Can </a:t>
            </a:r>
            <a:r>
              <a:rPr lang="en-US" dirty="0"/>
              <a:t>you think of any companies that monopolize their industries today</a:t>
            </a:r>
            <a:r>
              <a:rPr lang="en-US" dirty="0" smtClean="0"/>
              <a:t>?</a:t>
            </a:r>
          </a:p>
          <a:p>
            <a:endParaRPr lang="en-US" b="0" dirty="0" smtClean="0"/>
          </a:p>
          <a:p>
            <a:r>
              <a:rPr lang="en-US" dirty="0" smtClean="0"/>
              <a:t>Which </a:t>
            </a:r>
            <a:r>
              <a:rPr lang="en-US" dirty="0"/>
              <a:t>companies run the world? How did they </a:t>
            </a:r>
            <a:r>
              <a:rPr lang="en-US" dirty="0" smtClean="0"/>
              <a:t>accomplish </a:t>
            </a:r>
            <a:r>
              <a:rPr lang="en-US" dirty="0"/>
              <a:t>this? </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p:cBhvr override="childStyle">
                                        <p:cTn id="6" dur="500" fill="hold"/>
                                        <p:tgtEl>
                                          <p:spTgt spid="2"/>
                                        </p:tgtEl>
                                        <p:attrNameLst>
                                          <p:attrName>style.color</p:attrName>
                                        </p:attrNameLst>
                                      </p:cBhvr>
                                      <p:to>
                                        <a:schemeClr val="accent2"/>
                                      </p:to>
                                    </p:animClr>
                                    <p:animClr clrSpc="rgb">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anim to="1.5" calcmode="lin" valueType="num">
                                      <p:cBhvr override="childStyle">
                                        <p:cTn id="9" dur="500" fill="hold"/>
                                        <p:tgtEl>
                                          <p:spTgt spid="2"/>
                                        </p:tgtEl>
                                        <p:attrNameLst>
                                          <p:attrName>style.fontSize</p:attrName>
                                        </p:attrNameLst>
                                      </p:cBhvr>
                                    </p:anim>
                                  </p:childTnLst>
                                </p:cTn>
                              </p:par>
                            </p:childTnLst>
                          </p:cTn>
                        </p:par>
                      </p:childTnLst>
                    </p:cTn>
                  </p:par>
                  <p:par>
                    <p:cTn id="10" fill="hold">
                      <p:stCondLst>
                        <p:cond delay="indefinite"/>
                      </p:stCondLst>
                      <p:childTnLst>
                        <p:par>
                          <p:cTn id="11" fill="hold">
                            <p:stCondLst>
                              <p:cond delay="0"/>
                            </p:stCondLst>
                            <p:childTnLst>
                              <p:par>
                                <p:cTn id="12" presetID="18" presetClass="emph" presetSubtype="0" fill="hold" grpId="0" nodeType="clickEffect">
                                  <p:stCondLst>
                                    <p:cond delay="0"/>
                                  </p:stCondLst>
                                  <p:iterate type="lt">
                                    <p:tmPct val="4000"/>
                                  </p:iterate>
                                  <p:childTnLst>
                                    <p:set>
                                      <p:cBhvr override="childStyle">
                                        <p:cTn id="13" dur="500" fill="hold"/>
                                        <p:tgtEl>
                                          <p:spTgt spid="4">
                                            <p:txEl>
                                              <p:pRg st="0" end="0"/>
                                            </p:txEl>
                                          </p:spTgt>
                                        </p:tgtEl>
                                        <p:attrNameLst>
                                          <p:attrName>style.textDecorationUnderline</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8" presetClass="emph" presetSubtype="0" fill="hold" grpId="0" nodeType="clickEffect">
                                  <p:stCondLst>
                                    <p:cond delay="0"/>
                                  </p:stCondLst>
                                  <p:iterate type="lt">
                                    <p:tmPct val="4000"/>
                                  </p:iterate>
                                  <p:childTnLst>
                                    <p:set>
                                      <p:cBhvr override="childStyle">
                                        <p:cTn id="17" dur="500" fill="hold"/>
                                        <p:tgtEl>
                                          <p:spTgt spid="4">
                                            <p:txEl>
                                              <p:pRg st="2" end="2"/>
                                            </p:txEl>
                                          </p:spTgt>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8" presetClass="emph" presetSubtype="0" fill="hold" grpId="0" nodeType="clickEffect">
                                  <p:stCondLst>
                                    <p:cond delay="0"/>
                                  </p:stCondLst>
                                  <p:iterate type="lt">
                                    <p:tmPct val="4000"/>
                                  </p:iterate>
                                  <p:childTnLst>
                                    <p:set>
                                      <p:cBhvr override="childStyle">
                                        <p:cTn id="21" dur="500" fill="hold"/>
                                        <p:tgtEl>
                                          <p:spTgt spid="4">
                                            <p:txEl>
                                              <p:pRg st="4" end="4"/>
                                            </p:txEl>
                                          </p:spTgt>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8" presetClass="emph" presetSubtype="0" fill="hold" grpId="0" nodeType="clickEffect">
                                  <p:stCondLst>
                                    <p:cond delay="0"/>
                                  </p:stCondLst>
                                  <p:iterate type="lt">
                                    <p:tmPct val="4000"/>
                                  </p:iterate>
                                  <p:childTnLst>
                                    <p:set>
                                      <p:cBhvr override="childStyle">
                                        <p:cTn id="25" dur="500" fill="hold"/>
                                        <p:tgtEl>
                                          <p:spTgt spid="4">
                                            <p:txEl>
                                              <p:pRg st="6" end="6"/>
                                            </p:txEl>
                                          </p:spTgt>
                                        </p:tgtEl>
                                        <p:attrNameLst>
                                          <p:attrName>style.textDecorationUnderline</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35" presetClass="emph" presetSubtype="0" fill="hold" grpId="0" nodeType="clickEffect">
                                  <p:stCondLst>
                                    <p:cond delay="0"/>
                                  </p:stCondLst>
                                  <p:childTnLst>
                                    <p:anim calcmode="discrete" valueType="str">
                                      <p:cBhvr>
                                        <p:cTn id="29" dur="1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mph" presetSubtype="0" fill="hold" grpId="0" nodeType="clickEffect">
                                  <p:stCondLst>
                                    <p:cond delay="0"/>
                                  </p:stCondLst>
                                  <p:childTnLst>
                                    <p:anim calcmode="discrete" valueType="str">
                                      <p:cBhvr>
                                        <p:cTn id="33" dur="1000" fill="hold"/>
                                        <p:tgtEl>
                                          <p:spTgt spid="5">
                                            <p:txEl>
                                              <p:pRg st="2" end="2"/>
                                            </p:txEl>
                                          </p:spTgt>
                                        </p:tgtEl>
                                        <p:attrNameLst>
                                          <p:attrName>style.visibility</p:attrName>
                                        </p:attrNameLst>
                                      </p:cBhvr>
                                      <p:tavLst>
                                        <p:tav tm="0">
                                          <p:val>
                                            <p:strVal val="hidden"/>
                                          </p:val>
                                        </p:tav>
                                        <p:tav tm="50000">
                                          <p:val>
                                            <p:strVal val="visible"/>
                                          </p:val>
                                        </p:tav>
                                      </p:tavLst>
                                    </p:anim>
                                  </p:childTnLst>
                                </p:cTn>
                              </p:par>
                            </p:childTnLst>
                          </p:cTn>
                        </p:par>
                      </p:childTnLst>
                    </p:cTn>
                  </p:par>
                  <p:par>
                    <p:cTn id="34" fill="hold">
                      <p:stCondLst>
                        <p:cond delay="indefinite"/>
                      </p:stCondLst>
                      <p:childTnLst>
                        <p:par>
                          <p:cTn id="35" fill="hold">
                            <p:stCondLst>
                              <p:cond delay="0"/>
                            </p:stCondLst>
                            <p:childTnLst>
                              <p:par>
                                <p:cTn id="36" presetID="35" presetClass="emph" presetSubtype="0" fill="hold" grpId="0" nodeType="clickEffect">
                                  <p:stCondLst>
                                    <p:cond delay="0"/>
                                  </p:stCondLst>
                                  <p:childTnLst>
                                    <p:anim calcmode="discrete" valueType="str">
                                      <p:cBhvr>
                                        <p:cTn id="37" dur="1000" fill="hold"/>
                                        <p:tgtEl>
                                          <p:spTgt spid="5">
                                            <p:txEl>
                                              <p:pRg st="4" end="4"/>
                                            </p:txEl>
                                          </p:spTgt>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mph" presetSubtype="0" fill="hold" grpId="0" nodeType="clickEffect">
                                  <p:stCondLst>
                                    <p:cond delay="0"/>
                                  </p:stCondLst>
                                  <p:childTnLst>
                                    <p:anim calcmode="discrete" valueType="str">
                                      <p:cBhvr>
                                        <p:cTn id="41" dur="1000" fill="hold"/>
                                        <p:tgtEl>
                                          <p:spTgt spid="5">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7600"/>
            <a:ext cx="7772400" cy="1917700"/>
          </a:xfrm>
        </p:spPr>
        <p:txBody>
          <a:bodyPr wrap="square">
            <a:normAutofit fontScale="90000"/>
            <a:scene3d>
              <a:camera prst="orthographicFront"/>
              <a:lightRig rig="threePt" dir="t"/>
            </a:scene3d>
            <a:sp3d z="12700"/>
          </a:bodyPr>
          <a:lstStyle/>
          <a:p>
            <a:pPr algn="ctr">
              <a:lnSpc>
                <a:spcPct val="150000"/>
              </a:lnSpc>
            </a:pPr>
            <a:r>
              <a:rPr lang="en-US" dirty="0" smtClean="0">
                <a:ln w="6350">
                  <a:solidFill>
                    <a:schemeClr val="tx1"/>
                  </a:solidFill>
                </a:ln>
                <a:solidFill>
                  <a:srgbClr val="FF0000"/>
                </a:solidFill>
                <a:effectLst>
                  <a:outerShdw blurRad="88900" dist="127000" dir="5640000" algn="ctr" rotWithShape="0">
                    <a:srgbClr val="000000">
                      <a:alpha val="85000"/>
                    </a:srgbClr>
                  </a:outerShdw>
                </a:effectLst>
              </a:rPr>
              <a:t>DISCUSSION</a:t>
            </a:r>
            <a:r>
              <a:rPr lang="en-US" sz="1500" b="0" dirty="0" smtClean="0"/>
              <a:t/>
            </a:r>
            <a:br>
              <a:rPr lang="en-US" sz="1500" b="0" dirty="0" smtClean="0"/>
            </a:br>
            <a:r>
              <a:rPr lang="en-US" sz="2200" b="0" dirty="0" smtClean="0"/>
              <a:t>What </a:t>
            </a:r>
            <a:r>
              <a:rPr lang="en-US" sz="2200" b="0" dirty="0"/>
              <a:t>is the most valuable investment that you can make which will appreciate in the future? What small steps can you take toward investing in items that appreciate? Which industry will your investment strategy take place in?</a:t>
            </a:r>
            <a:endParaRPr lang="en-US" sz="2200" dirty="0"/>
          </a:p>
        </p:txBody>
      </p:sp>
      <p:sp>
        <p:nvSpPr>
          <p:cNvPr id="12" name="Text Placeholder 11"/>
          <p:cNvSpPr>
            <a:spLocks noGrp="1"/>
          </p:cNvSpPr>
          <p:nvPr>
            <p:ph type="body" idx="1"/>
          </p:nvPr>
        </p:nvSpPr>
        <p:spPr>
          <a:xfrm>
            <a:off x="762000" y="304800"/>
            <a:ext cx="7772400" cy="3733800"/>
          </a:xfrm>
        </p:spPr>
        <p:txBody>
          <a:bodyPr>
            <a:normAutofit/>
          </a:bodyPr>
          <a:lstStyle/>
          <a:p>
            <a:pPr algn="ctr"/>
            <a:r>
              <a:rPr lang="en-US" sz="3500" b="1" dirty="0" smtClean="0">
                <a:solidFill>
                  <a:schemeClr val="tx1"/>
                </a:solidFill>
                <a:latin typeface="Arial Black" pitchFamily="34" charset="0"/>
              </a:rPr>
              <a:t>APPRECIATION</a:t>
            </a:r>
          </a:p>
          <a:p>
            <a:endParaRPr lang="en-US" b="1" dirty="0" smtClean="0">
              <a:solidFill>
                <a:schemeClr val="tx1"/>
              </a:solidFill>
            </a:endParaRPr>
          </a:p>
          <a:p>
            <a:pPr marL="457200" indent="-457200" fontAlgn="base">
              <a:lnSpc>
                <a:spcPct val="120000"/>
              </a:lnSpc>
              <a:buFont typeface="+mj-lt"/>
              <a:buAutoNum type="arabicPeriod"/>
            </a:pPr>
            <a:r>
              <a:rPr lang="en-US" sz="2700" dirty="0">
                <a:solidFill>
                  <a:schemeClr val="tx1"/>
                </a:solidFill>
              </a:rPr>
              <a:t>What types of items appreciate?</a:t>
            </a:r>
          </a:p>
          <a:p>
            <a:pPr marL="457200" indent="-457200" fontAlgn="base">
              <a:lnSpc>
                <a:spcPct val="120000"/>
              </a:lnSpc>
              <a:buFont typeface="+mj-lt"/>
              <a:buAutoNum type="arabicPeriod"/>
            </a:pPr>
            <a:r>
              <a:rPr lang="en-US" sz="2700" dirty="0">
                <a:solidFill>
                  <a:schemeClr val="tx1"/>
                </a:solidFill>
              </a:rPr>
              <a:t>Do you collect anything?</a:t>
            </a:r>
          </a:p>
          <a:p>
            <a:pPr marL="457200" indent="-457200" fontAlgn="base">
              <a:lnSpc>
                <a:spcPct val="120000"/>
              </a:lnSpc>
              <a:buFont typeface="+mj-lt"/>
              <a:buAutoNum type="arabicPeriod"/>
            </a:pPr>
            <a:r>
              <a:rPr lang="en-US" sz="2700" dirty="0">
                <a:solidFill>
                  <a:schemeClr val="tx1"/>
                </a:solidFill>
              </a:rPr>
              <a:t>Why is it important to insure valuable items?</a:t>
            </a:r>
          </a:p>
          <a:p>
            <a:pPr marL="457200" indent="-457200" fontAlgn="base">
              <a:lnSpc>
                <a:spcPct val="120000"/>
              </a:lnSpc>
              <a:buFont typeface="+mj-lt"/>
              <a:buAutoNum type="arabicPeriod"/>
            </a:pPr>
            <a:r>
              <a:rPr lang="en-US" sz="2700" dirty="0">
                <a:solidFill>
                  <a:schemeClr val="tx1"/>
                </a:solidFill>
              </a:rPr>
              <a:t>What in life do you appreciate?</a:t>
            </a:r>
          </a:p>
          <a:p>
            <a:endParaRPr lang="en-US"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to="" calcmode="lin" valueType="num">
                                      <p:cBhvr>
                                        <p:cTn id="7" dur="1" fill="hold"/>
                                        <p:tgtEl>
                                          <p:spTgt spid="1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 to="" calcmode="lin" valueType="num">
                                      <p:cBhvr>
                                        <p:cTn id="12" dur="1" fill="hold"/>
                                        <p:tgtEl>
                                          <p:spTgt spid="1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 to="" calcmode="lin" valueType="num">
                                      <p:cBhvr>
                                        <p:cTn id="17" dur="1" fill="hold"/>
                                        <p:tgtEl>
                                          <p:spTgt spid="1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 to="" calcmode="lin" valueType="num">
                                      <p:cBhvr>
                                        <p:cTn id="22" dur="1" fill="hold"/>
                                        <p:tgtEl>
                                          <p:spTgt spid="1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 to="" calcmode="lin" valueType="num">
                                      <p:cBhvr>
                                        <p:cTn id="27" dur="1" fill="hold"/>
                                        <p:tgtEl>
                                          <p:spTgt spid="12">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pPr algn="ctr"/>
            <a:r>
              <a:rPr lang="en-US" sz="3000" dirty="0" smtClean="0">
                <a:latin typeface="Arial Black" pitchFamily="34" charset="0"/>
              </a:rPr>
              <a:t>SAVING </a:t>
            </a:r>
            <a:br>
              <a:rPr lang="en-US" sz="3000" dirty="0" smtClean="0">
                <a:latin typeface="Arial Black" pitchFamily="34" charset="0"/>
              </a:rPr>
            </a:br>
            <a:r>
              <a:rPr lang="en-US" sz="3000" dirty="0" smtClean="0">
                <a:latin typeface="Arial Black" pitchFamily="34" charset="0"/>
              </a:rPr>
              <a:t>MONEY</a:t>
            </a:r>
            <a:endParaRPr lang="en-US" sz="3000" dirty="0">
              <a:latin typeface="Arial Black" pitchFamily="34" charset="0"/>
            </a:endParaRPr>
          </a:p>
        </p:txBody>
      </p:sp>
      <p:sp>
        <p:nvSpPr>
          <p:cNvPr id="6" name="Content Placeholder 5"/>
          <p:cNvSpPr>
            <a:spLocks noGrp="1"/>
          </p:cNvSpPr>
          <p:nvPr>
            <p:ph idx="1"/>
          </p:nvPr>
        </p:nvSpPr>
        <p:spPr/>
        <p:txBody>
          <a:bodyPr>
            <a:normAutofit fontScale="92500" lnSpcReduction="20000"/>
          </a:bodyPr>
          <a:lstStyle/>
          <a:p>
            <a:pPr>
              <a:buNone/>
            </a:pPr>
            <a:r>
              <a:rPr lang="en-US" sz="2200" b="1" dirty="0" smtClean="0"/>
              <a:t>	</a:t>
            </a:r>
          </a:p>
          <a:p>
            <a:pPr algn="ctr">
              <a:buNone/>
            </a:pPr>
            <a:r>
              <a:rPr lang="en-US" b="1" i="1" dirty="0"/>
              <a:t>	</a:t>
            </a:r>
            <a:r>
              <a:rPr lang="en-US" b="1" i="1" dirty="0" smtClean="0">
                <a:solidFill>
                  <a:srgbClr val="FF0000"/>
                </a:solidFill>
                <a:latin typeface="Arial Black" pitchFamily="34" charset="0"/>
              </a:rPr>
              <a:t>DISCUSSION</a:t>
            </a:r>
          </a:p>
          <a:p>
            <a:pPr>
              <a:buNone/>
            </a:pPr>
            <a:r>
              <a:rPr lang="en-US" sz="2200" b="1" dirty="0"/>
              <a:t>	</a:t>
            </a:r>
            <a:endParaRPr lang="en-US" sz="2200" b="1" dirty="0" smtClean="0"/>
          </a:p>
          <a:p>
            <a:pPr>
              <a:lnSpc>
                <a:spcPct val="150000"/>
              </a:lnSpc>
              <a:buNone/>
            </a:pPr>
            <a:r>
              <a:rPr lang="en-US" sz="2200" b="1" dirty="0"/>
              <a:t>	</a:t>
            </a:r>
            <a:r>
              <a:rPr lang="en-US" sz="2200" b="1" dirty="0" smtClean="0"/>
              <a:t>Think </a:t>
            </a:r>
            <a:r>
              <a:rPr lang="en-US" sz="2200" b="1" dirty="0"/>
              <a:t>about a time when you were presented with an opportunity to take a risk. If the risk was taken, would it have been worth it? What factors will you consider the next time you are faced with an opportunity to take a risk?</a:t>
            </a:r>
            <a:endParaRPr lang="en-US" sz="2200" b="0" dirty="0" smtClean="0"/>
          </a:p>
          <a:p>
            <a:pPr>
              <a:lnSpc>
                <a:spcPct val="150000"/>
              </a:lnSpc>
              <a:buNone/>
            </a:pPr>
            <a:r>
              <a:rPr lang="en-US" sz="2200" b="1" dirty="0" smtClean="0"/>
              <a:t>	</a:t>
            </a:r>
            <a:endParaRPr lang="en-US" sz="2200" b="1" dirty="0"/>
          </a:p>
          <a:p>
            <a:pPr>
              <a:lnSpc>
                <a:spcPct val="150000"/>
              </a:lnSpc>
              <a:buNone/>
            </a:pPr>
            <a:r>
              <a:rPr lang="en-US" sz="2200" b="1" dirty="0" smtClean="0"/>
              <a:t>	A </a:t>
            </a:r>
            <a:r>
              <a:rPr lang="en-US" sz="2200" b="1" dirty="0" err="1"/>
              <a:t>SWOT</a:t>
            </a:r>
            <a:r>
              <a:rPr lang="en-US" sz="2200" b="1" dirty="0"/>
              <a:t> Analysis is a tool used to identify Strengths, Weaknesses, Opportunities, and </a:t>
            </a:r>
            <a:r>
              <a:rPr lang="en-US" sz="2200" b="1" dirty="0" smtClean="0"/>
              <a:t>Threats</a:t>
            </a:r>
            <a:r>
              <a:rPr lang="en-US" dirty="0" smtClean="0"/>
              <a:t/>
            </a:r>
            <a:br>
              <a:rPr lang="en-US" dirty="0" smtClean="0"/>
            </a:br>
            <a:endParaRPr lang="en-US" sz="1300" b="1" dirty="0" smtClean="0"/>
          </a:p>
          <a:p>
            <a:pPr algn="ctr">
              <a:lnSpc>
                <a:spcPct val="150000"/>
              </a:lnSpc>
              <a:buNone/>
            </a:pPr>
            <a:r>
              <a:rPr lang="en-US" sz="1300" b="1" dirty="0" smtClean="0"/>
              <a:t>(Fill </a:t>
            </a:r>
            <a:r>
              <a:rPr lang="en-US" sz="1300" b="1" dirty="0"/>
              <a:t>in for an investment vehicle identified in question 2 above)</a:t>
            </a:r>
            <a:endParaRPr lang="en-US" sz="1300" dirty="0" smtClean="0"/>
          </a:p>
        </p:txBody>
      </p:sp>
      <p:sp>
        <p:nvSpPr>
          <p:cNvPr id="7" name="Text Placeholder 6"/>
          <p:cNvSpPr>
            <a:spLocks noGrp="1"/>
          </p:cNvSpPr>
          <p:nvPr>
            <p:ph type="body" sz="half" idx="2"/>
          </p:nvPr>
        </p:nvSpPr>
        <p:spPr/>
        <p:txBody>
          <a:bodyPr/>
          <a:lstStyle/>
          <a:p>
            <a:pPr marL="342900" indent="-342900">
              <a:buFont typeface="+mj-lt"/>
              <a:buAutoNum type="arabicPeriod"/>
            </a:pPr>
            <a:r>
              <a:rPr lang="en-US" sz="1600" b="1" dirty="0" smtClean="0"/>
              <a:t>Can </a:t>
            </a:r>
            <a:r>
              <a:rPr lang="en-US" sz="1600" b="1" dirty="0"/>
              <a:t>saving money make you rich</a:t>
            </a:r>
            <a:r>
              <a:rPr lang="en-US" sz="1600" b="1" dirty="0" smtClean="0"/>
              <a:t>?</a:t>
            </a:r>
          </a:p>
          <a:p>
            <a:pPr marL="342900" indent="-342900">
              <a:buAutoNum type="arabicPeriod"/>
            </a:pPr>
            <a:endParaRPr lang="en-US" sz="1600" b="0" dirty="0" smtClean="0"/>
          </a:p>
          <a:p>
            <a:pPr marL="342900" indent="-342900">
              <a:buFont typeface="+mj-lt"/>
              <a:buAutoNum type="arabicPeriod"/>
            </a:pPr>
            <a:r>
              <a:rPr lang="en-US" sz="1600" b="1" dirty="0" smtClean="0"/>
              <a:t>What </a:t>
            </a:r>
            <a:r>
              <a:rPr lang="en-US" sz="1600" b="1" dirty="0"/>
              <a:t>are some common financial vehicles people use to save money</a:t>
            </a:r>
            <a:r>
              <a:rPr lang="en-US" sz="1600" b="1" dirty="0" smtClean="0"/>
              <a:t>?</a:t>
            </a:r>
          </a:p>
          <a:p>
            <a:pPr marL="342900" indent="-342900">
              <a:buFont typeface="+mj-lt"/>
              <a:buAutoNum type="arabicPeriod"/>
            </a:pPr>
            <a:endParaRPr lang="en-US" sz="1600" b="0" dirty="0" smtClean="0"/>
          </a:p>
          <a:p>
            <a:pPr marL="342900" indent="-342900">
              <a:buFont typeface="+mj-lt"/>
              <a:buAutoNum type="arabicPeriod"/>
            </a:pPr>
            <a:r>
              <a:rPr lang="en-US" sz="1600" b="1" dirty="0" smtClean="0"/>
              <a:t>What </a:t>
            </a:r>
            <a:r>
              <a:rPr lang="en-US" sz="1600" b="1" dirty="0"/>
              <a:t>is a good amount to have saved in case of emergency</a:t>
            </a:r>
            <a:r>
              <a:rPr lang="en-US" sz="1600" b="1" dirty="0" smtClean="0"/>
              <a:t>?</a:t>
            </a:r>
          </a:p>
          <a:p>
            <a:pPr marL="342900" indent="-342900">
              <a:buFont typeface="+mj-lt"/>
              <a:buAutoNum type="arabicPeriod"/>
            </a:pPr>
            <a:endParaRPr lang="en-US" sz="1600" b="0" dirty="0" smtClean="0"/>
          </a:p>
          <a:p>
            <a:pPr marL="342900" indent="-342900">
              <a:buFont typeface="+mj-lt"/>
              <a:buAutoNum type="arabicPeriod"/>
            </a:pPr>
            <a:r>
              <a:rPr lang="en-US" sz="1600" b="1" dirty="0" smtClean="0"/>
              <a:t>What </a:t>
            </a:r>
            <a:r>
              <a:rPr lang="en-US" sz="1600" b="1" dirty="0"/>
              <a:t>daily spending habits prevent you from saving money? </a:t>
            </a:r>
            <a:r>
              <a:rPr lang="en-US" b="1" dirty="0"/>
              <a:t> </a:t>
            </a:r>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398  0.033 -0.05863  0.058 -0.05863  C 0.095 -0.05863  0.125 -0.02265  0.125 0.02265  C 0.125 0.03731  0.122 0.05063  0.116 0.06262  C 0.117 0.06262  0 0.2425  0 0.24383  C 0 0.2425  -0.117 0.06262  -0.116 0.06262  C -0.122 0.05063  -0.125 0.03731  -0.125 0.02265  C -0.125 -0.02265  -0.095 -0.05863  -0.057 -0.05863  C -0.033 -0.05863  -0.012 -0.02398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2.77778E-7 -6.13E-7 C 0.01198 -0.02406 0.03299 -0.05852 0.05799 -0.05852 C 0.09497 -0.05852 0.125 -0.02267 0.125 0.02267 C 0.125 0.03724 0.12205 0.05066 0.11597 0.06269 C 0.11701 0.06269 2.77778E-7 0.24242 2.77778E-7 0.24381 C 2.77778E-7 0.24242 -0.11701 0.06269 -0.11597 0.06269 C -0.12205 0.05066 -0.125 0.03724 -0.125 0.02267 C -0.125 -0.02267 -0.09497 -0.05852 -0.05694 -0.05852 C -0.03299 -0.05852 -0.01198 -0.02406 2.77778E-7 -6.13E-7 Z " pathEditMode="relative" ptsTypes="fffffffff">
                                      <p:cBhvr>
                                        <p:cTn id="10" dur="2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diamond(in)">
                                      <p:cBhvr>
                                        <p:cTn id="15" dur="2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diamond(in)">
                                      <p:cBhvr>
                                        <p:cTn id="20" dur="2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diamond(in)">
                                      <p:cBhvr>
                                        <p:cTn id="25" dur="20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diamond(in)">
                                      <p:cBhvr>
                                        <p:cTn id="30" dur="20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to="" calcmode="lin" valueType="num">
                                      <p:cBhvr>
                                        <p:cTn id="35" dur="1" fill="hold"/>
                                        <p:tgtEl>
                                          <p:spTgt spid="6">
                                            <p:txEl>
                                              <p:pRg st="0" end="0"/>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 to="" calcmode="lin" valueType="num">
                                      <p:cBhvr>
                                        <p:cTn id="40" dur="1" fill="hold"/>
                                        <p:tgtEl>
                                          <p:spTgt spid="6">
                                            <p:txEl>
                                              <p:pRg st="1" end="1"/>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to="" calcmode="lin" valueType="num">
                                      <p:cBhvr>
                                        <p:cTn id="45" dur="1" fill="hold"/>
                                        <p:tgtEl>
                                          <p:spTgt spid="6">
                                            <p:txEl>
                                              <p:pRg st="2" end="2"/>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 to="" calcmode="lin" valueType="num">
                                      <p:cBhvr>
                                        <p:cTn id="50" dur="1" fill="hold"/>
                                        <p:tgtEl>
                                          <p:spTgt spid="6">
                                            <p:txEl>
                                              <p:pRg st="3" end="3"/>
                                            </p:txEl>
                                          </p:spTgt>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to="" calcmode="lin" valueType="num">
                                      <p:cBhvr>
                                        <p:cTn id="55" dur="1" fill="hold"/>
                                        <p:tgtEl>
                                          <p:spTgt spid="6">
                                            <p:txEl>
                                              <p:pRg st="4" end="4"/>
                                            </p:txEl>
                                          </p:spTgt>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6">
                                            <p:txEl>
                                              <p:pRg st="5" end="5"/>
                                            </p:txEl>
                                          </p:spTgt>
                                        </p:tgtEl>
                                        <p:attrNameLst>
                                          <p:attrName>style.visibility</p:attrName>
                                        </p:attrNameLst>
                                      </p:cBhvr>
                                      <p:to>
                                        <p:strVal val="visible"/>
                                      </p:to>
                                    </p:set>
                                    <p:anim to="" calcmode="lin" valueType="num">
                                      <p:cBhvr>
                                        <p:cTn id="60" dur="1" fill="hold"/>
                                        <p:tgtEl>
                                          <p:spTgt spid="6">
                                            <p:txEl>
                                              <p:pRg st="5" end="5"/>
                                            </p:txEl>
                                          </p:spTgt>
                                        </p:tgtEl>
                                        <p:attrNameLst>
                                          <p:attrName/>
                                        </p:attrNameLst>
                                      </p:cBhvr>
                                    </p:anim>
                                  </p:childTnLst>
                                </p:cTn>
                              </p:par>
                            </p:childTnLst>
                          </p:cTn>
                        </p:par>
                      </p:childTnLst>
                    </p:cTn>
                  </p:par>
                  <p:par>
                    <p:cTn id="61" fill="hold">
                      <p:stCondLst>
                        <p:cond delay="indefinite"/>
                      </p:stCondLst>
                      <p:childTnLst>
                        <p:par>
                          <p:cTn id="62" fill="hold">
                            <p:stCondLst>
                              <p:cond delay="0"/>
                            </p:stCondLst>
                            <p:childTnLst>
                              <p:par>
                                <p:cTn id="63" presetID="24" presetClass="entr" presetSubtype="0" fill="hold" grpId="0" nodeType="click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anim to="" calcmode="lin" valueType="num">
                                      <p:cBhvr>
                                        <p:cTn id="65" dur="1" fill="hold"/>
                                        <p:tgtEl>
                                          <p:spTgt spid="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Black" pitchFamily="34" charset="0"/>
              </a:rPr>
              <a:t>HEALTH IS WEALTH</a:t>
            </a:r>
            <a:endParaRPr lang="en-US" dirty="0">
              <a:latin typeface="Arial Black" pitchFamily="34" charset="0"/>
            </a:endParaRPr>
          </a:p>
        </p:txBody>
      </p:sp>
      <p:sp>
        <p:nvSpPr>
          <p:cNvPr id="5" name="Content Placeholder 4"/>
          <p:cNvSpPr>
            <a:spLocks noGrp="1"/>
          </p:cNvSpPr>
          <p:nvPr>
            <p:ph idx="1"/>
          </p:nvPr>
        </p:nvSpPr>
        <p:spPr>
          <a:xfrm>
            <a:off x="381000" y="1447800"/>
            <a:ext cx="8382000" cy="5105400"/>
          </a:xfrm>
        </p:spPr>
        <p:txBody>
          <a:bodyPr>
            <a:normAutofit fontScale="47500" lnSpcReduction="20000"/>
          </a:bodyPr>
          <a:lstStyle/>
          <a:p>
            <a:pPr fontAlgn="base"/>
            <a:r>
              <a:rPr lang="en-US" dirty="0"/>
              <a:t>What are some good mental health habits</a:t>
            </a:r>
            <a:r>
              <a:rPr lang="en-US" dirty="0" smtClean="0"/>
              <a:t>?</a:t>
            </a:r>
          </a:p>
          <a:p>
            <a:pPr fontAlgn="base"/>
            <a:endParaRPr lang="en-US" dirty="0"/>
          </a:p>
          <a:p>
            <a:pPr fontAlgn="base"/>
            <a:r>
              <a:rPr lang="en-US" dirty="0"/>
              <a:t>What are some good physical health habits</a:t>
            </a:r>
            <a:r>
              <a:rPr lang="en-US" dirty="0" smtClean="0"/>
              <a:t>?</a:t>
            </a:r>
          </a:p>
          <a:p>
            <a:pPr fontAlgn="base"/>
            <a:endParaRPr lang="en-US" dirty="0"/>
          </a:p>
          <a:p>
            <a:pPr fontAlgn="base"/>
            <a:r>
              <a:rPr lang="en-US" dirty="0"/>
              <a:t>What are </a:t>
            </a:r>
            <a:r>
              <a:rPr lang="en-US" dirty="0" smtClean="0"/>
              <a:t>some </a:t>
            </a:r>
            <a:r>
              <a:rPr lang="en-US" dirty="0"/>
              <a:t>good emotional health habits</a:t>
            </a:r>
            <a:r>
              <a:rPr lang="en-US" dirty="0" smtClean="0"/>
              <a:t>?</a:t>
            </a:r>
          </a:p>
          <a:p>
            <a:pPr fontAlgn="base"/>
            <a:endParaRPr lang="en-US" dirty="0"/>
          </a:p>
          <a:p>
            <a:pPr fontAlgn="base"/>
            <a:r>
              <a:rPr lang="en-US" dirty="0"/>
              <a:t>What are some good spiritual health habits?</a:t>
            </a:r>
          </a:p>
          <a:p>
            <a:pPr>
              <a:buNone/>
            </a:pPr>
            <a:endParaRPr lang="en-US" dirty="0" smtClean="0"/>
          </a:p>
          <a:p>
            <a:pPr algn="ctr">
              <a:buNone/>
            </a:pPr>
            <a:r>
              <a:rPr lang="en-US" sz="4200" dirty="0" smtClean="0">
                <a:solidFill>
                  <a:srgbClr val="FF0000"/>
                </a:solidFill>
                <a:latin typeface="Arial Black" pitchFamily="34" charset="0"/>
              </a:rPr>
              <a:t>Discussion</a:t>
            </a:r>
          </a:p>
          <a:p>
            <a:pPr algn="ctr">
              <a:buNone/>
            </a:pPr>
            <a:endParaRPr lang="en-US" dirty="0" smtClean="0"/>
          </a:p>
          <a:p>
            <a:pPr>
              <a:lnSpc>
                <a:spcPct val="170000"/>
              </a:lnSpc>
            </a:pPr>
            <a:r>
              <a:rPr lang="en-US" sz="3800" dirty="0" smtClean="0"/>
              <a:t>You </a:t>
            </a:r>
            <a:r>
              <a:rPr lang="en-US" sz="3800" dirty="0"/>
              <a:t>may have heard that 9 out of 10 diets fail. However, creating a lifestyle will help you turn good choices into habitual behavior. Michael McCain’s grandmother, Patricia Scott, once told him “the best way to break a habit is to start a new one.” </a:t>
            </a:r>
            <a:endParaRPr lang="en-US" sz="3800" dirty="0" smtClean="0"/>
          </a:p>
          <a:p>
            <a:pPr>
              <a:lnSpc>
                <a:spcPct val="170000"/>
              </a:lnSpc>
            </a:pPr>
            <a:r>
              <a:rPr lang="en-US" sz="3800" dirty="0" smtClean="0"/>
              <a:t>Try </a:t>
            </a:r>
            <a:r>
              <a:rPr lang="en-US" sz="3800" dirty="0"/>
              <a:t>to keep in mind the 14/21/90-day rule of thumb. Anything you do for 14 days becomes a routine. Anything you </a:t>
            </a:r>
            <a:r>
              <a:rPr lang="en-US" sz="3800" dirty="0" smtClean="0"/>
              <a:t>do for </a:t>
            </a:r>
            <a:r>
              <a:rPr lang="en-US" sz="3800" dirty="0"/>
              <a:t>21 days becomes a habit. Behavior that is maintained in excess of 90 days is a lifestyle.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to="" calcmode="lin" valueType="num">
                                      <p:cBhvr>
                                        <p:cTn id="22" dur="1" fill="hold"/>
                                        <p:tgtEl>
                                          <p:spTgt spid="5">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to="" calcmode="lin" valueType="num">
                                      <p:cBhvr>
                                        <p:cTn id="27" dur="1" fill="hold"/>
                                        <p:tgtEl>
                                          <p:spTgt spid="5">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 to="" calcmode="lin" valueType="num">
                                      <p:cBhvr>
                                        <p:cTn id="32" dur="1" fill="hold"/>
                                        <p:tgtEl>
                                          <p:spTgt spid="5">
                                            <p:txEl>
                                              <p:pRg st="8" end="8"/>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to="" calcmode="lin" valueType="num">
                                      <p:cBhvr>
                                        <p:cTn id="37" dur="1" fill="hold"/>
                                        <p:tgtEl>
                                          <p:spTgt spid="5">
                                            <p:txEl>
                                              <p:pRg st="10" end="1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 to="" calcmode="lin" valueType="num">
                                      <p:cBhvr>
                                        <p:cTn id="42" dur="1" fill="hold"/>
                                        <p:tgtEl>
                                          <p:spTgt spid="5">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SET GOALS</a:t>
            </a:r>
            <a:endParaRPr lang="en-US" dirty="0">
              <a:latin typeface="Arial Black" pitchFamily="34" charset="0"/>
            </a:endParaRPr>
          </a:p>
        </p:txBody>
      </p:sp>
      <p:sp>
        <p:nvSpPr>
          <p:cNvPr id="8" name="Content Placeholder 7"/>
          <p:cNvSpPr>
            <a:spLocks noGrp="1"/>
          </p:cNvSpPr>
          <p:nvPr>
            <p:ph sz="half" idx="1"/>
          </p:nvPr>
        </p:nvSpPr>
        <p:spPr/>
        <p:txBody>
          <a:bodyPr>
            <a:normAutofit fontScale="47500" lnSpcReduction="20000"/>
          </a:bodyPr>
          <a:lstStyle/>
          <a:p>
            <a:pPr fontAlgn="base"/>
            <a:r>
              <a:rPr lang="en-US" sz="4000" dirty="0" smtClean="0"/>
              <a:t>What </a:t>
            </a:r>
            <a:r>
              <a:rPr lang="en-US" sz="4000" dirty="0"/>
              <a:t>are your short-term, intermediate, and long-term goals</a:t>
            </a:r>
            <a:r>
              <a:rPr lang="en-US" sz="4000" dirty="0" smtClean="0"/>
              <a:t>?</a:t>
            </a:r>
          </a:p>
          <a:p>
            <a:pPr fontAlgn="base">
              <a:buNone/>
            </a:pPr>
            <a:endParaRPr lang="en-US" sz="4000" dirty="0"/>
          </a:p>
          <a:p>
            <a:pPr fontAlgn="base"/>
            <a:r>
              <a:rPr lang="en-US" sz="4000" dirty="0"/>
              <a:t>Why is it important for your to reach your intermediate goal</a:t>
            </a:r>
            <a:r>
              <a:rPr lang="en-US" sz="4000" dirty="0" smtClean="0"/>
              <a:t>?</a:t>
            </a:r>
          </a:p>
          <a:p>
            <a:pPr fontAlgn="base">
              <a:buNone/>
            </a:pPr>
            <a:endParaRPr lang="en-US" sz="4000" dirty="0"/>
          </a:p>
          <a:p>
            <a:pPr fontAlgn="base"/>
            <a:r>
              <a:rPr lang="en-US" sz="4000" dirty="0"/>
              <a:t>Will you be able to reach these goals on your own or will you partner with a friend or industry expert</a:t>
            </a:r>
            <a:r>
              <a:rPr lang="en-US" sz="4000" dirty="0" smtClean="0"/>
              <a:t>?</a:t>
            </a:r>
          </a:p>
          <a:p>
            <a:pPr fontAlgn="base">
              <a:buNone/>
            </a:pPr>
            <a:endParaRPr lang="en-US" sz="4000" dirty="0"/>
          </a:p>
          <a:p>
            <a:pPr fontAlgn="base"/>
            <a:r>
              <a:rPr lang="en-US" sz="4000" dirty="0"/>
              <a:t>What does a person’s goals say about their ambition? </a:t>
            </a:r>
          </a:p>
          <a:p>
            <a:endParaRPr lang="en-US" dirty="0"/>
          </a:p>
        </p:txBody>
      </p:sp>
      <p:sp>
        <p:nvSpPr>
          <p:cNvPr id="9" name="Content Placeholder 8"/>
          <p:cNvSpPr>
            <a:spLocks noGrp="1"/>
          </p:cNvSpPr>
          <p:nvPr>
            <p:ph sz="half" idx="2"/>
          </p:nvPr>
        </p:nvSpPr>
        <p:spPr>
          <a:xfrm>
            <a:off x="4648200" y="1371600"/>
            <a:ext cx="4038600" cy="5257800"/>
          </a:xfrm>
        </p:spPr>
        <p:txBody>
          <a:bodyPr>
            <a:normAutofit fontScale="47500" lnSpcReduction="20000"/>
          </a:bodyPr>
          <a:lstStyle/>
          <a:p>
            <a:pPr algn="ctr">
              <a:buNone/>
            </a:pPr>
            <a:r>
              <a:rPr lang="en-US" sz="4200" b="1" dirty="0" smtClean="0">
                <a:solidFill>
                  <a:srgbClr val="FF0000"/>
                </a:solidFill>
              </a:rPr>
              <a:t>DISCUSSION</a:t>
            </a:r>
          </a:p>
          <a:p>
            <a:pPr algn="ctr">
              <a:buNone/>
            </a:pPr>
            <a:endParaRPr lang="en-US" b="1" dirty="0" smtClean="0">
              <a:solidFill>
                <a:srgbClr val="FF0000"/>
              </a:solidFill>
            </a:endParaRPr>
          </a:p>
          <a:p>
            <a:pPr>
              <a:lnSpc>
                <a:spcPct val="170000"/>
              </a:lnSpc>
              <a:buNone/>
            </a:pPr>
            <a:r>
              <a:rPr lang="en-US" dirty="0" smtClean="0"/>
              <a:t>	</a:t>
            </a:r>
            <a:r>
              <a:rPr lang="en-US" sz="3200" dirty="0" smtClean="0"/>
              <a:t>Take </a:t>
            </a:r>
            <a:r>
              <a:rPr lang="en-US" sz="3200" dirty="0"/>
              <a:t>time to think about the goals you set for yourself last </a:t>
            </a:r>
            <a:r>
              <a:rPr lang="en-US" sz="3200" dirty="0" smtClean="0"/>
              <a:t>year. </a:t>
            </a:r>
            <a:r>
              <a:rPr lang="en-US" sz="3200" dirty="0"/>
              <a:t>Think about the type of goals that the person you will become one-year from </a:t>
            </a:r>
            <a:r>
              <a:rPr lang="en-US" sz="3200" dirty="0" smtClean="0"/>
              <a:t>now will have. </a:t>
            </a:r>
          </a:p>
          <a:p>
            <a:pPr algn="ctr">
              <a:lnSpc>
                <a:spcPct val="170000"/>
              </a:lnSpc>
              <a:buNone/>
            </a:pPr>
            <a:r>
              <a:rPr lang="en-US" sz="3200" b="1" dirty="0" smtClean="0"/>
              <a:t>How </a:t>
            </a:r>
            <a:r>
              <a:rPr lang="en-US" sz="3200" b="1" dirty="0"/>
              <a:t>drastic of a difference are those </a:t>
            </a:r>
            <a:r>
              <a:rPr lang="en-US" sz="3200" b="1" dirty="0" smtClean="0"/>
              <a:t>goals</a:t>
            </a:r>
            <a:r>
              <a:rPr lang="en-US" sz="3200" b="1" dirty="0"/>
              <a:t>?</a:t>
            </a:r>
            <a:endParaRPr lang="en-US" sz="3200" b="1" dirty="0" smtClean="0"/>
          </a:p>
          <a:p>
            <a:pPr>
              <a:lnSpc>
                <a:spcPct val="170000"/>
              </a:lnSpc>
              <a:buNone/>
            </a:pPr>
            <a:r>
              <a:rPr lang="en-US" sz="3200" dirty="0" smtClean="0"/>
              <a:t>	What </a:t>
            </a:r>
            <a:r>
              <a:rPr lang="en-US" sz="3200" dirty="0"/>
              <a:t>would a Google-Search as the person who you are now, the person you were last year, and the person you intend to be next year look like</a:t>
            </a:r>
            <a:r>
              <a:rPr lang="en-US" sz="3200" dirty="0" smtClean="0"/>
              <a:t>?</a:t>
            </a:r>
          </a:p>
          <a:p>
            <a:pPr>
              <a:buNone/>
            </a:pPr>
            <a:endParaRPr lang="en-US" sz="3200" b="0" dirty="0" smtClean="0"/>
          </a:p>
          <a:p>
            <a:r>
              <a:rPr lang="en-US" sz="3200" dirty="0" smtClean="0"/>
              <a:t>Google </a:t>
            </a:r>
            <a:r>
              <a:rPr lang="en-US" sz="3200" dirty="0"/>
              <a:t>Search Now: </a:t>
            </a:r>
            <a:endParaRPr lang="en-US" sz="3200" b="0" dirty="0" smtClean="0"/>
          </a:p>
          <a:p>
            <a:r>
              <a:rPr lang="en-US" sz="3200" dirty="0"/>
              <a:t>Google Search Last Year:</a:t>
            </a:r>
            <a:endParaRPr lang="en-US" sz="3200" b="0" dirty="0" smtClean="0"/>
          </a:p>
          <a:p>
            <a:r>
              <a:rPr lang="en-US" sz="3200" dirty="0"/>
              <a:t>Google Search Next Year: </a:t>
            </a:r>
            <a:endParaRPr lang="en-US" sz="3200" b="0" dirty="0" smtClean="0"/>
          </a:p>
          <a:p>
            <a:pPr>
              <a:buNone/>
            </a:pPr>
            <a:r>
              <a:rPr lang="en-US" dirty="0" smtClean="0"/>
              <a:t/>
            </a:r>
            <a:br>
              <a:rPr lang="en-US" dirty="0" smtClean="0"/>
            </a:br>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to="" calcmode="lin" valueType="num">
                                      <p:cBhvr>
                                        <p:cTn id="12" dur="1" fill="hold"/>
                                        <p:tgtEl>
                                          <p:spTgt spid="8">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to="" calcmode="lin" valueType="num">
                                      <p:cBhvr>
                                        <p:cTn id="17" dur="1" fill="hold"/>
                                        <p:tgtEl>
                                          <p:spTgt spid="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 to="" calcmode="lin" valueType="num">
                                      <p:cBhvr>
                                        <p:cTn id="22" dur="1" fill="hold"/>
                                        <p:tgtEl>
                                          <p:spTgt spid="8">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 to="" calcmode="lin" valueType="num">
                                      <p:cBhvr>
                                        <p:cTn id="27" dur="1" fill="hold"/>
                                        <p:tgtEl>
                                          <p:spTgt spid="8">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to="" calcmode="lin" valueType="num">
                                      <p:cBhvr>
                                        <p:cTn id="32" dur="1" fill="hold"/>
                                        <p:tgtEl>
                                          <p:spTgt spid="9">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to="" calcmode="lin" valueType="num">
                                      <p:cBhvr>
                                        <p:cTn id="37" dur="1" fill="hold"/>
                                        <p:tgtEl>
                                          <p:spTgt spid="9">
                                            <p:txEl>
                                              <p:pRg st="2" end="2"/>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 to="" calcmode="lin" valueType="num">
                                      <p:cBhvr>
                                        <p:cTn id="42" dur="1" fill="hold"/>
                                        <p:tgtEl>
                                          <p:spTgt spid="9">
                                            <p:txEl>
                                              <p:pRg st="3" end="3"/>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 to="" calcmode="lin" valueType="num">
                                      <p:cBhvr>
                                        <p:cTn id="47" dur="1" fill="hold"/>
                                        <p:tgtEl>
                                          <p:spTgt spid="9">
                                            <p:txEl>
                                              <p:pRg st="4" end="4"/>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 to="" calcmode="lin" valueType="num">
                                      <p:cBhvr>
                                        <p:cTn id="52" dur="1" fill="hold"/>
                                        <p:tgtEl>
                                          <p:spTgt spid="9">
                                            <p:txEl>
                                              <p:pRg st="6" end="6"/>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9">
                                            <p:txEl>
                                              <p:pRg st="7" end="7"/>
                                            </p:txEl>
                                          </p:spTgt>
                                        </p:tgtEl>
                                        <p:attrNameLst>
                                          <p:attrName>style.visibility</p:attrName>
                                        </p:attrNameLst>
                                      </p:cBhvr>
                                      <p:to>
                                        <p:strVal val="visible"/>
                                      </p:to>
                                    </p:set>
                                    <p:anim to="" calcmode="lin" valueType="num">
                                      <p:cBhvr>
                                        <p:cTn id="57" dur="1" fill="hold"/>
                                        <p:tgtEl>
                                          <p:spTgt spid="9">
                                            <p:txEl>
                                              <p:pRg st="7" end="7"/>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9">
                                            <p:txEl>
                                              <p:pRg st="8" end="8"/>
                                            </p:txEl>
                                          </p:spTgt>
                                        </p:tgtEl>
                                        <p:attrNameLst>
                                          <p:attrName>style.visibility</p:attrName>
                                        </p:attrNameLst>
                                      </p:cBhvr>
                                      <p:to>
                                        <p:strVal val="visible"/>
                                      </p:to>
                                    </p:set>
                                    <p:anim to="" calcmode="lin" valueType="num">
                                      <p:cBhvr>
                                        <p:cTn id="62" dur="1" fill="hold"/>
                                        <p:tgtEl>
                                          <p:spTgt spid="9">
                                            <p:txEl>
                                              <p:pRg st="8" end="8"/>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9">
                                            <p:txEl>
                                              <p:pRg st="9" end="9"/>
                                            </p:txEl>
                                          </p:spTgt>
                                        </p:tgtEl>
                                        <p:attrNameLst>
                                          <p:attrName>style.visibility</p:attrName>
                                        </p:attrNameLst>
                                      </p:cBhvr>
                                      <p:to>
                                        <p:strVal val="visible"/>
                                      </p:to>
                                    </p:set>
                                    <p:anim to="" calcmode="lin" valueType="num">
                                      <p:cBhvr>
                                        <p:cTn id="67" dur="1" fill="hold"/>
                                        <p:tgtEl>
                                          <p:spTgt spid="9">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Black" pitchFamily="34" charset="0"/>
              </a:rPr>
              <a:t>NETWORK = NET </a:t>
            </a:r>
            <a:r>
              <a:rPr lang="en-US" b="1" dirty="0" smtClean="0">
                <a:latin typeface="Arial Black" pitchFamily="34" charset="0"/>
              </a:rPr>
              <a:t>WORTH</a:t>
            </a:r>
            <a:endParaRPr lang="en-US" dirty="0">
              <a:latin typeface="Arial Black" pitchFamily="34" charset="0"/>
            </a:endParaRPr>
          </a:p>
        </p:txBody>
      </p:sp>
      <p:sp>
        <p:nvSpPr>
          <p:cNvPr id="3" name="Content Placeholder 2"/>
          <p:cNvSpPr>
            <a:spLocks noGrp="1"/>
          </p:cNvSpPr>
          <p:nvPr>
            <p:ph idx="1"/>
          </p:nvPr>
        </p:nvSpPr>
        <p:spPr/>
        <p:txBody>
          <a:bodyPr>
            <a:normAutofit fontScale="70000" lnSpcReduction="20000"/>
          </a:bodyPr>
          <a:lstStyle/>
          <a:p>
            <a:pPr fontAlgn="base"/>
            <a:r>
              <a:rPr lang="en-US" dirty="0"/>
              <a:t>How do you select members of your network</a:t>
            </a:r>
            <a:r>
              <a:rPr lang="en-US" dirty="0" smtClean="0"/>
              <a:t>?</a:t>
            </a:r>
          </a:p>
          <a:p>
            <a:pPr fontAlgn="base">
              <a:buNone/>
            </a:pPr>
            <a:endParaRPr lang="en-US" dirty="0"/>
          </a:p>
          <a:p>
            <a:pPr fontAlgn="base"/>
            <a:r>
              <a:rPr lang="en-US" dirty="0"/>
              <a:t>If you combine your top-grade/ strength with that of your closest 5 peers, what would your combined GPA be collectively</a:t>
            </a:r>
            <a:r>
              <a:rPr lang="en-US" dirty="0" smtClean="0"/>
              <a:t>?</a:t>
            </a:r>
          </a:p>
          <a:p>
            <a:pPr fontAlgn="base">
              <a:buNone/>
            </a:pPr>
            <a:endParaRPr lang="en-US" dirty="0"/>
          </a:p>
          <a:p>
            <a:pPr fontAlgn="base"/>
            <a:r>
              <a:rPr lang="en-US" dirty="0"/>
              <a:t>If you combine your worst-grade/ weakness with that of your closest 5 peers, is there a member in your network that can compensate for your weaknesses</a:t>
            </a:r>
            <a:r>
              <a:rPr lang="en-US" dirty="0" smtClean="0"/>
              <a:t>?</a:t>
            </a:r>
          </a:p>
          <a:p>
            <a:pPr fontAlgn="base">
              <a:buNone/>
            </a:pPr>
            <a:endParaRPr lang="en-US" dirty="0"/>
          </a:p>
          <a:p>
            <a:pPr fontAlgn="base"/>
            <a:r>
              <a:rPr lang="en-US" dirty="0"/>
              <a:t>Networking is an essential part of conducting business. Who in your peer group will you put in charge of networking to bring back information for which your network can benefit?</a:t>
            </a:r>
          </a:p>
          <a:p>
            <a:endParaRPr lang="en-US"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to="" calcmode="lin" valueType="num">
                                      <p:cBhvr>
                                        <p:cTn id="2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Arial Black" pitchFamily="34" charset="0"/>
              </a:rPr>
              <a:t>NETWORK = NET WORTH</a:t>
            </a:r>
            <a:br>
              <a:rPr lang="en-US" dirty="0" smtClean="0">
                <a:latin typeface="Arial Black" pitchFamily="34" charset="0"/>
              </a:rPr>
            </a:br>
            <a:r>
              <a:rPr lang="en-US" sz="1000" dirty="0" smtClean="0">
                <a:latin typeface="Arial Black" pitchFamily="34" charset="0"/>
              </a:rPr>
              <a:t>ACTIVITY</a:t>
            </a:r>
            <a:endParaRPr lang="en-US" dirty="0">
              <a:latin typeface="Arial Black" pitchFamily="34" charset="0"/>
            </a:endParaRPr>
          </a:p>
        </p:txBody>
      </p:sp>
      <p:sp>
        <p:nvSpPr>
          <p:cNvPr id="5" name="Text Placeholder 4"/>
          <p:cNvSpPr>
            <a:spLocks noGrp="1"/>
          </p:cNvSpPr>
          <p:nvPr>
            <p:ph type="body" idx="1"/>
          </p:nvPr>
        </p:nvSpPr>
        <p:spPr/>
        <p:txBody>
          <a:bodyPr>
            <a:normAutofit fontScale="92500"/>
          </a:bodyPr>
          <a:lstStyle/>
          <a:p>
            <a:pPr algn="ctr"/>
            <a:r>
              <a:rPr lang="en-US" dirty="0" smtClean="0">
                <a:solidFill>
                  <a:srgbClr val="FF0000"/>
                </a:solidFill>
                <a:latin typeface="Arial Black" pitchFamily="34" charset="0"/>
              </a:rPr>
              <a:t>INDIVIDUAL ACTIVITY	</a:t>
            </a:r>
            <a:endParaRPr lang="en-US" dirty="0">
              <a:solidFill>
                <a:srgbClr val="FF0000"/>
              </a:solidFill>
              <a:latin typeface="Arial Black" pitchFamily="34" charset="0"/>
            </a:endParaRPr>
          </a:p>
        </p:txBody>
      </p:sp>
      <p:sp>
        <p:nvSpPr>
          <p:cNvPr id="6" name="Content Placeholder 5"/>
          <p:cNvSpPr>
            <a:spLocks noGrp="1"/>
          </p:cNvSpPr>
          <p:nvPr>
            <p:ph sz="half" idx="2"/>
          </p:nvPr>
        </p:nvSpPr>
        <p:spPr/>
        <p:txBody>
          <a:bodyPr>
            <a:normAutofit fontScale="92500" lnSpcReduction="20000"/>
          </a:bodyPr>
          <a:lstStyle/>
          <a:p>
            <a:r>
              <a:rPr lang="en-US" dirty="0" smtClean="0"/>
              <a:t>It </a:t>
            </a:r>
            <a:r>
              <a:rPr lang="en-US" dirty="0"/>
              <a:t>is often said that “it is not what you know, but who you know.” Little is said about the hard work that the “known-person” needed to put into building their success. </a:t>
            </a:r>
            <a:endParaRPr lang="en-US" dirty="0" smtClean="0"/>
          </a:p>
          <a:p>
            <a:pPr>
              <a:buNone/>
            </a:pPr>
            <a:r>
              <a:rPr lang="en-US" dirty="0"/>
              <a:t>	</a:t>
            </a:r>
            <a:endParaRPr lang="en-US" dirty="0" smtClean="0"/>
          </a:p>
          <a:p>
            <a:r>
              <a:rPr lang="en-US" dirty="0" smtClean="0"/>
              <a:t>What </a:t>
            </a:r>
            <a:r>
              <a:rPr lang="en-US" dirty="0"/>
              <a:t>will you be known for</a:t>
            </a:r>
            <a:r>
              <a:rPr lang="en-US" dirty="0" smtClean="0"/>
              <a:t>?</a:t>
            </a:r>
          </a:p>
          <a:p>
            <a:pPr>
              <a:buNone/>
            </a:pPr>
            <a:r>
              <a:rPr lang="en-US" dirty="0"/>
              <a:t>	</a:t>
            </a:r>
          </a:p>
          <a:p>
            <a:r>
              <a:rPr lang="en-US" dirty="0" smtClean="0"/>
              <a:t>Is </a:t>
            </a:r>
            <a:r>
              <a:rPr lang="en-US" dirty="0"/>
              <a:t>what you will be known for in alignment with the goals you set in the previous chapter?</a:t>
            </a:r>
          </a:p>
        </p:txBody>
      </p:sp>
      <p:sp>
        <p:nvSpPr>
          <p:cNvPr id="7" name="Text Placeholder 6"/>
          <p:cNvSpPr>
            <a:spLocks noGrp="1"/>
          </p:cNvSpPr>
          <p:nvPr>
            <p:ph type="body" sz="quarter" idx="3"/>
          </p:nvPr>
        </p:nvSpPr>
        <p:spPr/>
        <p:txBody>
          <a:bodyPr/>
          <a:lstStyle/>
          <a:p>
            <a:pPr algn="ctr"/>
            <a:r>
              <a:rPr lang="en-US" dirty="0" smtClean="0">
                <a:solidFill>
                  <a:srgbClr val="FF0000"/>
                </a:solidFill>
                <a:latin typeface="Arial Black" pitchFamily="34" charset="0"/>
              </a:rPr>
              <a:t>GROUP ACTIVITY</a:t>
            </a:r>
            <a:endParaRPr lang="en-US" dirty="0">
              <a:solidFill>
                <a:srgbClr val="FF0000"/>
              </a:solidFill>
              <a:latin typeface="Arial Black" pitchFamily="34" charset="0"/>
            </a:endParaRPr>
          </a:p>
        </p:txBody>
      </p:sp>
      <p:sp>
        <p:nvSpPr>
          <p:cNvPr id="8" name="Content Placeholder 7"/>
          <p:cNvSpPr>
            <a:spLocks noGrp="1"/>
          </p:cNvSpPr>
          <p:nvPr>
            <p:ph sz="quarter" idx="4"/>
          </p:nvPr>
        </p:nvSpPr>
        <p:spPr/>
        <p:txBody>
          <a:bodyPr>
            <a:normAutofit fontScale="70000" lnSpcReduction="20000"/>
          </a:bodyPr>
          <a:lstStyle/>
          <a:p>
            <a:pPr algn="ctr">
              <a:buNone/>
            </a:pPr>
            <a:r>
              <a:rPr lang="en-US" b="1" dirty="0"/>
              <a:t>Brainstorm with your group of peers to put together a networking </a:t>
            </a:r>
            <a:r>
              <a:rPr lang="en-US" b="1" dirty="0" smtClean="0"/>
              <a:t>event </a:t>
            </a:r>
          </a:p>
          <a:p>
            <a:pPr algn="ctr">
              <a:buNone/>
            </a:pPr>
            <a:endParaRPr lang="en-US" b="1" dirty="0" smtClean="0"/>
          </a:p>
          <a:p>
            <a:pPr fontAlgn="base"/>
            <a:r>
              <a:rPr lang="en-US" dirty="0"/>
              <a:t>What is the purpose of your networking event (raising awareness, fundraising, brand awareness, etc</a:t>
            </a:r>
            <a:r>
              <a:rPr lang="en-US" dirty="0" smtClean="0"/>
              <a:t>.,)?</a:t>
            </a:r>
          </a:p>
          <a:p>
            <a:pPr fontAlgn="base"/>
            <a:endParaRPr lang="en-US" dirty="0"/>
          </a:p>
          <a:p>
            <a:pPr fontAlgn="base"/>
            <a:r>
              <a:rPr lang="en-US" dirty="0"/>
              <a:t>What is the event theme</a:t>
            </a:r>
            <a:r>
              <a:rPr lang="en-US" dirty="0" smtClean="0"/>
              <a:t>?</a:t>
            </a:r>
          </a:p>
          <a:p>
            <a:pPr fontAlgn="base"/>
            <a:endParaRPr lang="en-US" dirty="0"/>
          </a:p>
          <a:p>
            <a:pPr fontAlgn="base"/>
            <a:r>
              <a:rPr lang="en-US" dirty="0"/>
              <a:t>Is there a charitable cause associated with your networking event</a:t>
            </a:r>
            <a:r>
              <a:rPr lang="en-US" dirty="0" smtClean="0"/>
              <a:t>?</a:t>
            </a:r>
          </a:p>
          <a:p>
            <a:pPr fontAlgn="base"/>
            <a:endParaRPr lang="en-US" dirty="0"/>
          </a:p>
          <a:p>
            <a:pPr fontAlgn="base"/>
            <a:r>
              <a:rPr lang="en-US" dirty="0"/>
              <a:t>What is the monetary goal of your event? </a:t>
            </a:r>
            <a:endParaRPr lang="en-US" dirty="0" smtClean="0"/>
          </a:p>
          <a:p>
            <a:pPr fontAlgn="base"/>
            <a:endParaRPr lang="en-US" dirty="0"/>
          </a:p>
          <a:p>
            <a:pPr fontAlgn="base"/>
            <a:r>
              <a:rPr lang="en-US" dirty="0"/>
              <a:t>How was </a:t>
            </a:r>
            <a:r>
              <a:rPr lang="en-US" dirty="0" smtClean="0"/>
              <a:t>that </a:t>
            </a:r>
            <a:r>
              <a:rPr lang="en-US" dirty="0"/>
              <a:t>accomplished? </a:t>
            </a:r>
          </a:p>
          <a:p>
            <a:endParaRPr lang="en-US"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to="" calcmode="lin" valueType="num">
                                      <p:cBhvr>
                                        <p:cTn id="22" dur="1" fill="hold"/>
                                        <p:tgtEl>
                                          <p:spTgt spid="6">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to="" calcmode="lin" valueType="num">
                                      <p:cBhvr>
                                        <p:cTn id="27" dur="1" fill="hold"/>
                                        <p:tgtEl>
                                          <p:spTgt spid="6">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to="" calcmode="lin" valueType="num">
                                      <p:cBhvr>
                                        <p:cTn id="32" dur="1" fill="hold"/>
                                        <p:tgtEl>
                                          <p:spTgt spid="6">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to="" calcmode="lin" valueType="num">
                                      <p:cBhvr>
                                        <p:cTn id="37" dur="1" fill="hold"/>
                                        <p:tgtEl>
                                          <p:spTgt spid="6">
                                            <p:txEl>
                                              <p:pRg st="4" end="4"/>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to="" calcmode="lin" valueType="num">
                                      <p:cBhvr>
                                        <p:cTn id="42" dur="1" fill="hold"/>
                                        <p:tgtEl>
                                          <p:spTgt spid="7">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to="" calcmode="lin" valueType="num">
                                      <p:cBhvr>
                                        <p:cTn id="47" dur="1" fill="hold"/>
                                        <p:tgtEl>
                                          <p:spTgt spid="8">
                                            <p:txEl>
                                              <p:pRg st="0" end="0"/>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 to="" calcmode="lin" valueType="num">
                                      <p:cBhvr>
                                        <p:cTn id="52" dur="1" fill="hold"/>
                                        <p:tgtEl>
                                          <p:spTgt spid="8">
                                            <p:txEl>
                                              <p:pRg st="2" end="2"/>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 to="" calcmode="lin" valueType="num">
                                      <p:cBhvr>
                                        <p:cTn id="57" dur="1" fill="hold"/>
                                        <p:tgtEl>
                                          <p:spTgt spid="8">
                                            <p:txEl>
                                              <p:pRg st="4" end="4"/>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8">
                                            <p:txEl>
                                              <p:pRg st="6" end="6"/>
                                            </p:txEl>
                                          </p:spTgt>
                                        </p:tgtEl>
                                        <p:attrNameLst>
                                          <p:attrName>style.visibility</p:attrName>
                                        </p:attrNameLst>
                                      </p:cBhvr>
                                      <p:to>
                                        <p:strVal val="visible"/>
                                      </p:to>
                                    </p:set>
                                    <p:anim to="" calcmode="lin" valueType="num">
                                      <p:cBhvr>
                                        <p:cTn id="62" dur="1" fill="hold"/>
                                        <p:tgtEl>
                                          <p:spTgt spid="8">
                                            <p:txEl>
                                              <p:pRg st="6" end="6"/>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8">
                                            <p:txEl>
                                              <p:pRg st="8" end="8"/>
                                            </p:txEl>
                                          </p:spTgt>
                                        </p:tgtEl>
                                        <p:attrNameLst>
                                          <p:attrName>style.visibility</p:attrName>
                                        </p:attrNameLst>
                                      </p:cBhvr>
                                      <p:to>
                                        <p:strVal val="visible"/>
                                      </p:to>
                                    </p:set>
                                    <p:anim to="" calcmode="lin" valueType="num">
                                      <p:cBhvr>
                                        <p:cTn id="67" dur="1" fill="hold"/>
                                        <p:tgtEl>
                                          <p:spTgt spid="8">
                                            <p:txEl>
                                              <p:pRg st="8" end="8"/>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8">
                                            <p:txEl>
                                              <p:pRg st="10" end="10"/>
                                            </p:txEl>
                                          </p:spTgt>
                                        </p:tgtEl>
                                        <p:attrNameLst>
                                          <p:attrName>style.visibility</p:attrName>
                                        </p:attrNameLst>
                                      </p:cBhvr>
                                      <p:to>
                                        <p:strVal val="visible"/>
                                      </p:to>
                                    </p:set>
                                    <p:anim to="" calcmode="lin" valueType="num">
                                      <p:cBhvr>
                                        <p:cTn id="72" dur="1" fill="hold"/>
                                        <p:tgtEl>
                                          <p:spTgt spid="8">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P spid="7"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2500" b="1" dirty="0">
                <a:latin typeface="Arial Black" pitchFamily="34" charset="0"/>
              </a:rPr>
              <a:t>TRIAL </a:t>
            </a:r>
            <a:r>
              <a:rPr lang="en-US" sz="2500" b="1" dirty="0" smtClean="0">
                <a:latin typeface="Arial Black" pitchFamily="34" charset="0"/>
              </a:rPr>
              <a:t>&amp; </a:t>
            </a:r>
            <a:r>
              <a:rPr lang="en-US" sz="2500" b="1" dirty="0">
                <a:latin typeface="Arial Black" pitchFamily="34" charset="0"/>
              </a:rPr>
              <a:t>ERA</a:t>
            </a:r>
            <a:endParaRPr lang="en-US" sz="2500" dirty="0">
              <a:latin typeface="Arial Black" pitchFamily="34" charset="0"/>
            </a:endParaRPr>
          </a:p>
        </p:txBody>
      </p:sp>
      <p:sp>
        <p:nvSpPr>
          <p:cNvPr id="7" name="Content Placeholder 6"/>
          <p:cNvSpPr>
            <a:spLocks noGrp="1"/>
          </p:cNvSpPr>
          <p:nvPr>
            <p:ph idx="1"/>
          </p:nvPr>
        </p:nvSpPr>
        <p:spPr/>
        <p:txBody>
          <a:bodyPr>
            <a:normAutofit fontScale="62500" lnSpcReduction="20000"/>
          </a:bodyPr>
          <a:lstStyle/>
          <a:p>
            <a:pPr algn="ctr">
              <a:buNone/>
            </a:pPr>
            <a:endParaRPr lang="en-US" b="1" dirty="0" smtClean="0">
              <a:solidFill>
                <a:srgbClr val="FF0000"/>
              </a:solidFill>
              <a:latin typeface="Arial Black" pitchFamily="34" charset="0"/>
            </a:endParaRPr>
          </a:p>
          <a:p>
            <a:pPr algn="ctr">
              <a:buNone/>
            </a:pPr>
            <a:r>
              <a:rPr lang="en-US" sz="4000" b="1" dirty="0" smtClean="0">
                <a:solidFill>
                  <a:srgbClr val="FF0000"/>
                </a:solidFill>
                <a:latin typeface="Arial Black" pitchFamily="34" charset="0"/>
              </a:rPr>
              <a:t>DISCUSSION</a:t>
            </a:r>
          </a:p>
          <a:p>
            <a:pPr algn="ctr">
              <a:buNone/>
            </a:pPr>
            <a:endParaRPr lang="en-US" b="1" dirty="0" smtClean="0">
              <a:solidFill>
                <a:srgbClr val="FF0000"/>
              </a:solidFill>
              <a:latin typeface="Arial Black" pitchFamily="34" charset="0"/>
            </a:endParaRPr>
          </a:p>
          <a:p>
            <a:pPr algn="ctr">
              <a:buNone/>
            </a:pPr>
            <a:endParaRPr lang="en-US" sz="3500" dirty="0" smtClean="0"/>
          </a:p>
          <a:p>
            <a:pPr algn="ctr">
              <a:buNone/>
            </a:pPr>
            <a:r>
              <a:rPr lang="en-US" sz="3500" dirty="0" smtClean="0"/>
              <a:t>Think </a:t>
            </a:r>
            <a:r>
              <a:rPr lang="en-US" sz="3500" dirty="0"/>
              <a:t>about some of the restrictions that people have imposed on you that have made you reconsider some of your decisions</a:t>
            </a:r>
            <a:r>
              <a:rPr lang="en-US" sz="3500" dirty="0" smtClean="0"/>
              <a:t>.</a:t>
            </a:r>
          </a:p>
          <a:p>
            <a:pPr algn="ctr">
              <a:buNone/>
            </a:pPr>
            <a:r>
              <a:rPr lang="en-US" sz="3500" dirty="0" smtClean="0"/>
              <a:t> </a:t>
            </a:r>
          </a:p>
          <a:p>
            <a:pPr algn="ctr">
              <a:buNone/>
            </a:pPr>
            <a:r>
              <a:rPr lang="en-US" b="1" dirty="0" smtClean="0"/>
              <a:t>Did </a:t>
            </a:r>
            <a:r>
              <a:rPr lang="en-US" b="1" dirty="0"/>
              <a:t>they have enough expertise in what you are trying to accomplish to provide viable input? </a:t>
            </a:r>
            <a:endParaRPr lang="en-US" b="1" dirty="0" smtClean="0"/>
          </a:p>
          <a:p>
            <a:pPr algn="ctr">
              <a:buNone/>
            </a:pPr>
            <a:endParaRPr lang="en-US" b="1" dirty="0" smtClean="0"/>
          </a:p>
          <a:p>
            <a:pPr algn="ctr">
              <a:buNone/>
            </a:pPr>
            <a:r>
              <a:rPr lang="en-US" dirty="0" smtClean="0"/>
              <a:t>	If </a:t>
            </a:r>
            <a:r>
              <a:rPr lang="en-US" dirty="0"/>
              <a:t>you were to put together a board of consultants, would that person be included? If not, continue to follow the old </a:t>
            </a:r>
            <a:r>
              <a:rPr lang="en-US" dirty="0" smtClean="0"/>
              <a:t>saying: </a:t>
            </a:r>
          </a:p>
          <a:p>
            <a:pPr algn="ctr">
              <a:buNone/>
            </a:pPr>
            <a:endParaRPr lang="en-US" b="1" dirty="0" smtClean="0"/>
          </a:p>
          <a:p>
            <a:pPr algn="ctr">
              <a:buNone/>
            </a:pPr>
            <a:r>
              <a:rPr lang="en-US" b="1" i="1" dirty="0" smtClean="0"/>
              <a:t>“</a:t>
            </a:r>
            <a:r>
              <a:rPr lang="en-US" b="1" i="1" dirty="0"/>
              <a:t>never take advice from </a:t>
            </a:r>
            <a:r>
              <a:rPr lang="en-US" b="1" i="1" dirty="0" err="1" smtClean="0"/>
              <a:t>someoneyou</a:t>
            </a:r>
            <a:r>
              <a:rPr lang="en-US" b="1" i="1" dirty="0" smtClean="0"/>
              <a:t> </a:t>
            </a:r>
            <a:r>
              <a:rPr lang="en-US" b="1" i="1" dirty="0"/>
              <a:t>would not trade places with.”</a:t>
            </a:r>
          </a:p>
        </p:txBody>
      </p:sp>
      <p:sp>
        <p:nvSpPr>
          <p:cNvPr id="8" name="Text Placeholder 7"/>
          <p:cNvSpPr>
            <a:spLocks noGrp="1"/>
          </p:cNvSpPr>
          <p:nvPr>
            <p:ph type="body" sz="half" idx="2"/>
          </p:nvPr>
        </p:nvSpPr>
        <p:spPr/>
        <p:txBody>
          <a:bodyPr>
            <a:normAutofit lnSpcReduction="10000"/>
          </a:bodyPr>
          <a:lstStyle/>
          <a:p>
            <a:pPr fontAlgn="base">
              <a:buFont typeface="Arial" pitchFamily="34" charset="0"/>
              <a:buChar char="•"/>
            </a:pPr>
            <a:r>
              <a:rPr lang="en-US" sz="2000" dirty="0"/>
              <a:t>What is the difference between innovation and evolution?</a:t>
            </a:r>
          </a:p>
          <a:p>
            <a:pPr fontAlgn="base"/>
            <a:endParaRPr lang="en-US" sz="2000" dirty="0" smtClean="0"/>
          </a:p>
          <a:p>
            <a:pPr fontAlgn="base">
              <a:buFont typeface="Arial" pitchFamily="34" charset="0"/>
              <a:buChar char="•"/>
            </a:pPr>
            <a:r>
              <a:rPr lang="en-US" sz="2000" dirty="0" smtClean="0"/>
              <a:t>What </a:t>
            </a:r>
            <a:r>
              <a:rPr lang="en-US" sz="2000" dirty="0"/>
              <a:t>is something you did as a kid that you no-longer do?</a:t>
            </a:r>
          </a:p>
          <a:p>
            <a:pPr fontAlgn="base"/>
            <a:endParaRPr lang="en-US" sz="2000" dirty="0" smtClean="0"/>
          </a:p>
          <a:p>
            <a:pPr fontAlgn="base">
              <a:buFont typeface="Arial" pitchFamily="34" charset="0"/>
              <a:buChar char="•"/>
            </a:pPr>
            <a:r>
              <a:rPr lang="en-US" sz="2000" dirty="0" smtClean="0"/>
              <a:t>In </a:t>
            </a:r>
            <a:r>
              <a:rPr lang="en-US" sz="2000" dirty="0"/>
              <a:t>your opinion, why is change necessary?</a:t>
            </a:r>
          </a:p>
          <a:p>
            <a:pPr fontAlgn="base"/>
            <a:endParaRPr lang="en-US" sz="2000" dirty="0" smtClean="0"/>
          </a:p>
          <a:p>
            <a:pPr fontAlgn="base">
              <a:buFont typeface="Arial" pitchFamily="34" charset="0"/>
              <a:buChar char="•"/>
            </a:pPr>
            <a:r>
              <a:rPr lang="en-US" sz="2000" dirty="0" smtClean="0"/>
              <a:t>What </a:t>
            </a:r>
            <a:r>
              <a:rPr lang="en-US" sz="2000" dirty="0"/>
              <a:t>habits or behaviors do you need to change to become a better you?</a:t>
            </a:r>
          </a:p>
          <a:p>
            <a:endParaRPr lang="en-US"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to="" calcmode="lin" valueType="num">
                                      <p:cBhvr>
                                        <p:cTn id="12" dur="1" fill="hold"/>
                                        <p:tgtEl>
                                          <p:spTgt spid="8">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to="" calcmode="lin" valueType="num">
                                      <p:cBhvr>
                                        <p:cTn id="17" dur="1" fill="hold"/>
                                        <p:tgtEl>
                                          <p:spTgt spid="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 to="" calcmode="lin" valueType="num">
                                      <p:cBhvr>
                                        <p:cTn id="22" dur="1" fill="hold"/>
                                        <p:tgtEl>
                                          <p:spTgt spid="8">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 to="" calcmode="lin" valueType="num">
                                      <p:cBhvr>
                                        <p:cTn id="27" dur="1" fill="hold"/>
                                        <p:tgtEl>
                                          <p:spTgt spid="8">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 to="" calcmode="lin" valueType="num">
                                      <p:cBhvr>
                                        <p:cTn id="32" dur="1" fill="hold"/>
                                        <p:tgtEl>
                                          <p:spTgt spid="7">
                                            <p:txEl>
                                              <p:pRg st="1" end="1"/>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to="" calcmode="lin" valueType="num">
                                      <p:cBhvr>
                                        <p:cTn id="37" dur="1" fill="hold"/>
                                        <p:tgtEl>
                                          <p:spTgt spid="7">
                                            <p:txEl>
                                              <p:pRg st="4" end="4"/>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to="" calcmode="lin" valueType="num">
                                      <p:cBhvr>
                                        <p:cTn id="42" dur="1" fill="hold"/>
                                        <p:tgtEl>
                                          <p:spTgt spid="7">
                                            <p:txEl>
                                              <p:pRg st="5" end="5"/>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 to="" calcmode="lin" valueType="num">
                                      <p:cBhvr>
                                        <p:cTn id="47" dur="1" fill="hold"/>
                                        <p:tgtEl>
                                          <p:spTgt spid="7">
                                            <p:txEl>
                                              <p:pRg st="6" end="6"/>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 to="" calcmode="lin" valueType="num">
                                      <p:cBhvr>
                                        <p:cTn id="52" dur="1" fill="hold"/>
                                        <p:tgtEl>
                                          <p:spTgt spid="7">
                                            <p:txEl>
                                              <p:pRg st="8" end="8"/>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 to="" calcmode="lin" valueType="num">
                                      <p:cBhvr>
                                        <p:cTn id="57" dur="1" fill="hold"/>
                                        <p:tgtEl>
                                          <p:spTgt spid="7">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TotalTime>
  <Words>1524</Words>
  <Application>Microsoft Office PowerPoint</Application>
  <PresentationFormat>On-screen Show (4:3)</PresentationFormat>
  <Paragraphs>201</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10 TO GET IN THE TEN LAWS OF FINANCIAL LITERACY FOR YOUR ASPIRING MILLIONAIRES </vt:lpstr>
      <vt:lpstr>MONOPOLY</vt:lpstr>
      <vt:lpstr>DISCUSSION What is the most valuable investment that you can make which will appreciate in the future? What small steps can you take toward investing in items that appreciate? Which industry will your investment strategy take place in?</vt:lpstr>
      <vt:lpstr>SAVING  MONEY</vt:lpstr>
      <vt:lpstr>HEALTH IS WEALTH</vt:lpstr>
      <vt:lpstr>SET GOALS</vt:lpstr>
      <vt:lpstr>NETWORK = NET WORTH</vt:lpstr>
      <vt:lpstr>NETWORK = NET WORTH ACTIVITY</vt:lpstr>
      <vt:lpstr>TRIAL &amp; ERA</vt:lpstr>
      <vt:lpstr>ONE BASKET</vt:lpstr>
      <vt:lpstr>Word Is Bond</vt:lpstr>
      <vt:lpstr>BEAUTIFUL KARMA</vt:lpstr>
      <vt:lpstr>10,000 Thanks!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TO GET IN THE TEN LAWS OF FINANCIAL LITERACY FOR YOUR ASPIRING MILLIONAIRES</dc:title>
  <dc:creator>Mike McCain</dc:creator>
  <cp:lastModifiedBy>Mike McCain</cp:lastModifiedBy>
  <cp:revision>17</cp:revision>
  <dcterms:created xsi:type="dcterms:W3CDTF">2019-12-04T23:05:43Z</dcterms:created>
  <dcterms:modified xsi:type="dcterms:W3CDTF">2019-12-05T00:28:11Z</dcterms:modified>
</cp:coreProperties>
</file>